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71" r:id="rId9"/>
    <p:sldId id="261" r:id="rId10"/>
    <p:sldId id="262" r:id="rId11"/>
    <p:sldId id="263" r:id="rId12"/>
    <p:sldId id="264" r:id="rId13"/>
    <p:sldId id="265" r:id="rId14"/>
    <p:sldId id="266" r:id="rId15"/>
    <p:sldId id="267" r:id="rId16"/>
    <p:sldId id="268" r:id="rId17"/>
    <p:sldId id="269" r:id="rId18"/>
    <p:sldId id="270" r:id="rId19"/>
  </p:sldIdLst>
  <p:sldSz cx="9144000" cy="5143500"/>
  <p:notesSz cx="6858000" cy="9144000"/>
  <p:embeddedFontLst>
    <p:embeddedFont>
      <p:font typeface="Montserrat"/>
      <p:regular r:id="rId23"/>
    </p:embeddedFont>
    <p:embeddedFont>
      <p:font typeface="Lato" panose="020F0502020204030203"/>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912"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912"/>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jpeg>
</file>

<file path=ppt/media/image3.pn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5" name="Shape 305"/>
        <p:cNvGrpSpPr/>
        <p:nvPr/>
      </p:nvGrpSpPr>
      <p:grpSpPr>
        <a:xfrm>
          <a:off x="0" y="0"/>
          <a:ext cx="0" cy="0"/>
          <a:chOff x="0" y="0"/>
          <a:chExt cx="0" cy="0"/>
        </a:xfrm>
      </p:grpSpPr>
      <p:sp>
        <p:nvSpPr>
          <p:cNvPr id="306" name="Google Shape;306;g1f87997393_0_11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f87997393_0_11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1" name="Shape 361"/>
        <p:cNvGrpSpPr/>
        <p:nvPr/>
      </p:nvGrpSpPr>
      <p:grpSpPr>
        <a:xfrm>
          <a:off x="0" y="0"/>
          <a:ext cx="0" cy="0"/>
          <a:chOff x="0" y="0"/>
          <a:chExt cx="0" cy="0"/>
        </a:xfrm>
      </p:grpSpPr>
      <p:sp>
        <p:nvSpPr>
          <p:cNvPr id="362" name="Google Shape;362;g2f8290cc945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f8290cc945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8" name="Shape 368"/>
        <p:cNvGrpSpPr/>
        <p:nvPr/>
      </p:nvGrpSpPr>
      <p:grpSpPr>
        <a:xfrm>
          <a:off x="0" y="0"/>
          <a:ext cx="0" cy="0"/>
          <a:chOff x="0" y="0"/>
          <a:chExt cx="0" cy="0"/>
        </a:xfrm>
      </p:grpSpPr>
      <p:sp>
        <p:nvSpPr>
          <p:cNvPr id="369" name="Google Shape;369;g2f7ddf3c67e_0_43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2f7ddf3c67e_0_4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3" name="Shape 383"/>
        <p:cNvGrpSpPr/>
        <p:nvPr/>
      </p:nvGrpSpPr>
      <p:grpSpPr>
        <a:xfrm>
          <a:off x="0" y="0"/>
          <a:ext cx="0" cy="0"/>
          <a:chOff x="0" y="0"/>
          <a:chExt cx="0" cy="0"/>
        </a:xfrm>
      </p:grpSpPr>
      <p:sp>
        <p:nvSpPr>
          <p:cNvPr id="384" name="Google Shape;384;g1f87997393_0_8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f87997393_0_8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0" name="Shape 400"/>
        <p:cNvGrpSpPr/>
        <p:nvPr/>
      </p:nvGrpSpPr>
      <p:grpSpPr>
        <a:xfrm>
          <a:off x="0" y="0"/>
          <a:ext cx="0" cy="0"/>
          <a:chOff x="0" y="0"/>
          <a:chExt cx="0" cy="0"/>
        </a:xfrm>
      </p:grpSpPr>
      <p:sp>
        <p:nvSpPr>
          <p:cNvPr id="401" name="Google Shape;401;g2f7ddf3c67e_0_5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f7ddf3c67e_0_5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6" name="Shape 406"/>
        <p:cNvGrpSpPr/>
        <p:nvPr/>
      </p:nvGrpSpPr>
      <p:grpSpPr>
        <a:xfrm>
          <a:off x="0" y="0"/>
          <a:ext cx="0" cy="0"/>
          <a:chOff x="0" y="0"/>
          <a:chExt cx="0" cy="0"/>
        </a:xfrm>
      </p:grpSpPr>
      <p:sp>
        <p:nvSpPr>
          <p:cNvPr id="407" name="Google Shape;407;g2f7ddf3c67e_0_5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f7ddf3c67e_0_5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7" name="Shape 427"/>
        <p:cNvGrpSpPr/>
        <p:nvPr/>
      </p:nvGrpSpPr>
      <p:grpSpPr>
        <a:xfrm>
          <a:off x="0" y="0"/>
          <a:ext cx="0" cy="0"/>
          <a:chOff x="0" y="0"/>
          <a:chExt cx="0" cy="0"/>
        </a:xfrm>
      </p:grpSpPr>
      <p:sp>
        <p:nvSpPr>
          <p:cNvPr id="428" name="Google Shape;428;g1f87997393_0_15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f87997393_0_15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9" name="Shape 249"/>
        <p:cNvGrpSpPr/>
        <p:nvPr/>
      </p:nvGrpSpPr>
      <p:grpSpPr>
        <a:xfrm>
          <a:off x="0" y="0"/>
          <a:ext cx="0" cy="0"/>
          <a:chOff x="0" y="0"/>
          <a:chExt cx="0" cy="0"/>
        </a:xfrm>
      </p:grpSpPr>
      <p:sp>
        <p:nvSpPr>
          <p:cNvPr id="250" name="Google Shape;250;g2f7ddf3c67e_0_38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f7ddf3c67e_0_38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2" name="Shape 262"/>
        <p:cNvGrpSpPr/>
        <p:nvPr/>
      </p:nvGrpSpPr>
      <p:grpSpPr>
        <a:xfrm>
          <a:off x="0" y="0"/>
          <a:ext cx="0" cy="0"/>
          <a:chOff x="0" y="0"/>
          <a:chExt cx="0" cy="0"/>
        </a:xfrm>
      </p:grpSpPr>
      <p:sp>
        <p:nvSpPr>
          <p:cNvPr id="263" name="Google Shape;263;g2f7ddf3c67e_0_4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f7ddf3c67e_0_4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2" name="Shape 262"/>
        <p:cNvGrpSpPr/>
        <p:nvPr/>
      </p:nvGrpSpPr>
      <p:grpSpPr>
        <a:xfrm>
          <a:off x="0" y="0"/>
          <a:ext cx="0" cy="0"/>
          <a:chOff x="0" y="0"/>
          <a:chExt cx="0" cy="0"/>
        </a:xfrm>
      </p:grpSpPr>
      <p:sp>
        <p:nvSpPr>
          <p:cNvPr id="263" name="Google Shape;263;g2f7ddf3c67e_0_4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f7ddf3c67e_0_4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5" name="Shape 275"/>
        <p:cNvGrpSpPr/>
        <p:nvPr/>
      </p:nvGrpSpPr>
      <p:grpSpPr>
        <a:xfrm>
          <a:off x="0" y="0"/>
          <a:ext cx="0" cy="0"/>
          <a:chOff x="0" y="0"/>
          <a:chExt cx="0" cy="0"/>
        </a:xfrm>
      </p:grpSpPr>
      <p:sp>
        <p:nvSpPr>
          <p:cNvPr id="276" name="Google Shape;276;g1f87997393_0_8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f87997393_0_8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6" name="Shape 286"/>
        <p:cNvGrpSpPr/>
        <p:nvPr/>
      </p:nvGrpSpPr>
      <p:grpSpPr>
        <a:xfrm>
          <a:off x="0" y="0"/>
          <a:ext cx="0" cy="0"/>
          <a:chOff x="0" y="0"/>
          <a:chExt cx="0" cy="0"/>
        </a:xfrm>
      </p:grpSpPr>
      <p:sp>
        <p:nvSpPr>
          <p:cNvPr id="287" name="Google Shape;287;g1f87997393_0_8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f87997393_0_8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 name="Shape 296"/>
        <p:cNvGrpSpPr/>
        <p:nvPr/>
      </p:nvGrpSpPr>
      <p:grpSpPr>
        <a:xfrm>
          <a:off x="0" y="0"/>
          <a:ext cx="0" cy="0"/>
          <a:chOff x="0" y="0"/>
          <a:chExt cx="0" cy="0"/>
        </a:xfrm>
      </p:grpSpPr>
      <p:sp>
        <p:nvSpPr>
          <p:cNvPr id="297" name="Google Shape;297;g2f7ddf3c67e_0_4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f7ddf3c67e_0_4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35"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 name="Google Shape;159;p11"/>
          <p:cNvSpPr txBox="1"/>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 name="Google Shape;169;p12"/>
          <p:cNvSpPr txBox="1"/>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72" name="Google Shape;172;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 name="Google Shape;177;p13"/>
          <p:cNvSpPr txBox="1"/>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p:txBody>
      </p:sp>
      <p:sp>
        <p:nvSpPr>
          <p:cNvPr id="178" name="Google Shape;178;p1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 name="Google Shape;203;p14"/>
          <p:cNvSpPr txBox="1"/>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205" name="Google Shape;205;p1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210" name="Shape 210"/>
        <p:cNvGrpSpPr/>
        <p:nvPr/>
      </p:nvGrpSpPr>
      <p:grpSpPr>
        <a:xfrm>
          <a:off x="0" y="0"/>
          <a:ext cx="0" cy="0"/>
          <a:chOff x="0" y="0"/>
          <a:chExt cx="0" cy="0"/>
        </a:xfrm>
      </p:grpSpPr>
      <p:sp>
        <p:nvSpPr>
          <p:cNvPr id="211" name="Google Shape;211;p1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212"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214" name="Google Shape;214;p16"/>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 name="Google Shape;37;p3"/>
          <p:cNvSpPr txBox="1"/>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 name="Google Shape;63;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4"/>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65"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 name="Google Shape;73;p5"/>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75" name="Google Shape;75;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6"/>
          <p:cNvSpPr txBox="1"/>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 name="Google Shape;87;p6"/>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 name="Google Shape;99;p7"/>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01" name="Google Shape;101;p7"/>
          <p:cNvSpPr txBox="1"/>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02"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 name="Google Shape;110;p8"/>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12" name="Google Shape;112;p8"/>
          <p:cNvSpPr txBox="1"/>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13" name="Google Shape;113;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14"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 name="Google Shape;122;p9"/>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24"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 name="Google Shape;132;p10"/>
          <p:cNvSpPr txBox="1"/>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34" name="Google Shape;134;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rtl="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rtl="0">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rtl="0">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rtl="0">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rtl="0">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rtl="0">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rtl="0">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rtl="0">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rtl="0">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1.xml"/><Relationship Id="rId5" Type="http://schemas.openxmlformats.org/officeDocument/2006/relationships/image" Target="../media/image11.jpeg"/><Relationship Id="rId4" Type="http://schemas.openxmlformats.org/officeDocument/2006/relationships/image" Target="../media/image10.jpeg"/><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9.xml"/><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15.xml"/><Relationship Id="rId8" Type="http://schemas.openxmlformats.org/officeDocument/2006/relationships/slideLayout" Target="../slideLayouts/slideLayout2.xml"/><Relationship Id="rId7" Type="http://schemas.openxmlformats.org/officeDocument/2006/relationships/hyperlink" Target="https://www.tinkercad.com/" TargetMode="External"/><Relationship Id="rId6" Type="http://schemas.openxmlformats.org/officeDocument/2006/relationships/hyperlink" Target="https://www.biz4intellia.com/" TargetMode="External"/><Relationship Id="rId5" Type="http://schemas.openxmlformats.org/officeDocument/2006/relationships/hyperlink" Target="https://www.makerspaces.com/" TargetMode="External"/><Relationship Id="rId4" Type="http://schemas.openxmlformats.org/officeDocument/2006/relationships/hyperlink" Target="https://maxbotix.com/" TargetMode="External"/><Relationship Id="rId3" Type="http://schemas.openxmlformats.org/officeDocument/2006/relationships/hyperlink" Target="https://en.wikipedia.org/" TargetMode="External"/><Relationship Id="rId2" Type="http://schemas.openxmlformats.org/officeDocument/2006/relationships/hyperlink" Target="https://www.youtube.com/" TargetMode="External"/><Relationship Id="rId1" Type="http://schemas.openxmlformats.org/officeDocument/2006/relationships/hyperlink" Target="https://www.arduino.cc/" TargetMode="External"/></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9.xml"/><Relationship Id="rId5" Type="http://schemas.openxmlformats.org/officeDocument/2006/relationships/image" Target="../media/image20.jpeg"/><Relationship Id="rId4" Type="http://schemas.openxmlformats.org/officeDocument/2006/relationships/image" Target="../media/image19.jpeg"/><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image" Target="../media/image16.jpe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slide" Target="slide15.xml"/><Relationship Id="rId7" Type="http://schemas.openxmlformats.org/officeDocument/2006/relationships/slide" Target="slide14.xml"/><Relationship Id="rId6" Type="http://schemas.openxmlformats.org/officeDocument/2006/relationships/slide" Target="slide13.xml"/><Relationship Id="rId5" Type="http://schemas.openxmlformats.org/officeDocument/2006/relationships/slide" Target="slide10.xml"/><Relationship Id="rId4" Type="http://schemas.openxmlformats.org/officeDocument/2006/relationships/slide" Target="slide12.xml"/><Relationship Id="rId3" Type="http://schemas.openxmlformats.org/officeDocument/2006/relationships/slide" Target="slide8.xml"/><Relationship Id="rId2" Type="http://schemas.openxmlformats.org/officeDocument/2006/relationships/slide" Target="slide9.xml"/><Relationship Id="rId10" Type="http://schemas.openxmlformats.org/officeDocument/2006/relationships/notesSlide" Target="../notesSlides/notesSlide2.xml"/><Relationship Id="rId1" Type="http://schemas.openxmlformats.org/officeDocument/2006/relationships/slide" Target="slide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47275" y="2157050"/>
            <a:ext cx="5808900" cy="6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100"/>
              <a:t>IoT-Powered Pest Detection</a:t>
            </a:r>
            <a:endParaRPr sz="3100"/>
          </a:p>
        </p:txBody>
      </p:sp>
      <p:sp>
        <p:nvSpPr>
          <p:cNvPr id="229" name="Google Shape;229;p17"/>
          <p:cNvSpPr txBox="1"/>
          <p:nvPr>
            <p:ph type="subTitle" idx="1"/>
          </p:nvPr>
        </p:nvSpPr>
        <p:spPr>
          <a:xfrm>
            <a:off x="3266050" y="2705725"/>
            <a:ext cx="41109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Empowering Farmers with Real-Time Pest Monitoring</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08" name="Shape 308"/>
        <p:cNvGrpSpPr/>
        <p:nvPr/>
      </p:nvGrpSpPr>
      <p:grpSpPr>
        <a:xfrm>
          <a:off x="0" y="0"/>
          <a:ext cx="0" cy="0"/>
          <a:chOff x="0" y="0"/>
          <a:chExt cx="0" cy="0"/>
        </a:xfrm>
      </p:grpSpPr>
      <p:sp>
        <p:nvSpPr>
          <p:cNvPr id="309" name="Google Shape;309;p25"/>
          <p:cNvSpPr txBox="1"/>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Arduino: The Farmer’s New Best Friend</a:t>
            </a:r>
            <a:endParaRPr lang="en-GB"/>
          </a:p>
        </p:txBody>
      </p:sp>
      <p:sp>
        <p:nvSpPr>
          <p:cNvPr id="310" name="Google Shape;310;p25"/>
          <p:cNvSpPr txBox="1"/>
          <p:nvPr>
            <p:ph type="subTitle" idx="1"/>
          </p:nvPr>
        </p:nvSpPr>
        <p:spPr>
          <a:xfrm>
            <a:off x="1297500" y="782250"/>
            <a:ext cx="6750600" cy="437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a:latin typeface="Montserrat"/>
                <a:ea typeface="Montserrat"/>
                <a:cs typeface="Montserrat"/>
                <a:sym typeface="Montserrat"/>
              </a:rPr>
              <a:t>Open-source electronic prototyping platform enabling users to create interactive electronic objects.</a:t>
            </a:r>
            <a:endParaRPr sz="1000"/>
          </a:p>
        </p:txBody>
      </p:sp>
      <p:sp>
        <p:nvSpPr>
          <p:cNvPr id="311" name="Google Shape;311;p25"/>
          <p:cNvSpPr txBox="1"/>
          <p:nvPr>
            <p:ph type="body" idx="2"/>
          </p:nvPr>
        </p:nvSpPr>
        <p:spPr>
          <a:xfrm>
            <a:off x="532375" y="1656775"/>
            <a:ext cx="2756100" cy="275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latin typeface="Arial" panose="020B0604020202020204"/>
                <a:ea typeface="Arial" panose="020B0604020202020204"/>
                <a:cs typeface="Arial" panose="020B0604020202020204"/>
                <a:sym typeface="Arial" panose="020B0604020202020204"/>
              </a:rPr>
              <a:t>Arduino is an open-source electronics platform that simplifies the process of creating interactive projects. It consists of a microcontroller and software that allow users to easily program and control various sensors and devices. Arduino is popular for its versatility and ease of use, making it ideal for everything from beginner projects to advanced IoT applications.</a:t>
            </a:r>
            <a:endParaRPr lang="en-GB">
              <a:latin typeface="Arial" panose="020B0604020202020204"/>
              <a:ea typeface="Arial" panose="020B0604020202020204"/>
              <a:cs typeface="Arial" panose="020B0604020202020204"/>
              <a:sym typeface="Arial" panose="020B0604020202020204"/>
            </a:endParaRPr>
          </a:p>
        </p:txBody>
      </p:sp>
      <p:grpSp>
        <p:nvGrpSpPr>
          <p:cNvPr id="312" name="Google Shape;312;p25"/>
          <p:cNvGrpSpPr/>
          <p:nvPr/>
        </p:nvGrpSpPr>
        <p:grpSpPr>
          <a:xfrm>
            <a:off x="6884050" y="1716000"/>
            <a:ext cx="2259900" cy="1103400"/>
            <a:chOff x="6884050" y="1716000"/>
            <a:chExt cx="2259900" cy="1103400"/>
          </a:xfrm>
        </p:grpSpPr>
        <p:sp>
          <p:nvSpPr>
            <p:cNvPr id="313" name="Google Shape;313;p25"/>
            <p:cNvSpPr/>
            <p:nvPr/>
          </p:nvSpPr>
          <p:spPr>
            <a:xfrm>
              <a:off x="6884050" y="1716000"/>
              <a:ext cx="2259900" cy="1103400"/>
            </a:xfrm>
            <a:prstGeom prst="rect">
              <a:avLst/>
            </a:prstGeom>
            <a:solidFill>
              <a:srgbClr val="00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a:p>
              <a:pPr marL="0" lvl="0" indent="0" algn="l" rtl="0">
                <a:spcBef>
                  <a:spcPts val="0"/>
                </a:spcBef>
                <a:spcAft>
                  <a:spcPts val="0"/>
                </a:spcAft>
                <a:buNone/>
              </a:pPr>
            </a:p>
          </p:txBody>
        </p:sp>
        <p:sp>
          <p:nvSpPr>
            <p:cNvPr id="314" name="Google Shape;314;p25"/>
            <p:cNvSpPr txBox="1"/>
            <p:nvPr/>
          </p:nvSpPr>
          <p:spPr>
            <a:xfrm>
              <a:off x="7101400" y="1813650"/>
              <a:ext cx="1957500" cy="7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rPr>
                <a:t>Fun Fact</a:t>
              </a:r>
              <a:r>
                <a:rPr lang="en-GB" sz="1200" b="1">
                  <a:solidFill>
                    <a:srgbClr val="FFFFFF"/>
                  </a:solidFill>
                </a:rPr>
                <a:t>!</a:t>
              </a:r>
              <a:br>
                <a:rPr lang="en-GB" b="1">
                  <a:solidFill>
                    <a:srgbClr val="FFFFFF"/>
                  </a:solidFill>
                </a:rPr>
              </a:br>
              <a:endParaRPr sz="900">
                <a:solidFill>
                  <a:srgbClr val="FFFFFF"/>
                </a:solidFill>
              </a:endParaRPr>
            </a:p>
            <a:p>
              <a:pPr marL="0" lvl="0" indent="0" algn="l" rtl="0">
                <a:lnSpc>
                  <a:spcPct val="115000"/>
                </a:lnSpc>
                <a:spcBef>
                  <a:spcPts val="0"/>
                </a:spcBef>
                <a:spcAft>
                  <a:spcPts val="0"/>
                </a:spcAft>
                <a:buNone/>
              </a:pPr>
              <a:r>
                <a:rPr lang="en-GB" sz="900">
                  <a:solidFill>
                    <a:srgbClr val="FFFFFF"/>
                  </a:solidFill>
                </a:rPr>
                <a:t>The name "Arduino" comes from a bar in Ivrea, Italy, where the founders used to meet.</a:t>
              </a:r>
              <a:endParaRPr sz="900">
                <a:solidFill>
                  <a:srgbClr val="FFFFFF"/>
                </a:solidFill>
              </a:endParaRPr>
            </a:p>
          </p:txBody>
        </p:sp>
      </p:grpSp>
      <p:grpSp>
        <p:nvGrpSpPr>
          <p:cNvPr id="315" name="Google Shape;315;p25"/>
          <p:cNvGrpSpPr/>
          <p:nvPr/>
        </p:nvGrpSpPr>
        <p:grpSpPr>
          <a:xfrm>
            <a:off x="3517188" y="1656777"/>
            <a:ext cx="3462484" cy="2672600"/>
            <a:chOff x="3553042" y="1657806"/>
            <a:chExt cx="3461100" cy="2671532"/>
          </a:xfrm>
        </p:grpSpPr>
        <p:sp>
          <p:nvSpPr>
            <p:cNvPr id="316" name="Google Shape;316;p25"/>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5"/>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5"/>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5"/>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24" name="Google Shape;324;p25"/>
          <p:cNvPicPr preferRelativeResize="0"/>
          <p:nvPr/>
        </p:nvPicPr>
        <p:blipFill rotWithShape="1">
          <a:blip r:embed="rId1"/>
          <a:srcRect r="10"/>
          <a:stretch>
            <a:fillRect/>
          </a:stretch>
        </p:blipFill>
        <p:spPr>
          <a:xfrm>
            <a:off x="4060825" y="1454850"/>
            <a:ext cx="2402400" cy="2402400"/>
          </a:xfrm>
          <a:prstGeom prst="rect">
            <a:avLst/>
          </a:prstGeom>
          <a:noFill/>
          <a:ln>
            <a:noFill/>
          </a:ln>
        </p:spPr>
      </p:pic>
      <p:sp>
        <p:nvSpPr>
          <p:cNvPr id="325" name="Google Shape;325;p25"/>
          <p:cNvSpPr/>
          <p:nvPr/>
        </p:nvSpPr>
        <p:spPr>
          <a:xfrm flipH="1">
            <a:off x="3569929" y="1714948"/>
            <a:ext cx="3356400" cy="1910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6" name="Google Shape;326;p25"/>
          <p:cNvGrpSpPr/>
          <p:nvPr/>
        </p:nvGrpSpPr>
        <p:grpSpPr>
          <a:xfrm>
            <a:off x="6470900" y="2744576"/>
            <a:ext cx="1122449" cy="1668667"/>
            <a:chOff x="6505573" y="2745170"/>
            <a:chExt cx="1122000" cy="1668000"/>
          </a:xfrm>
        </p:grpSpPr>
        <p:sp>
          <p:nvSpPr>
            <p:cNvPr id="327" name="Google Shape;327;p25"/>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5"/>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5"/>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5"/>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31" name="Google Shape;331;p25"/>
          <p:cNvPicPr preferRelativeResize="0"/>
          <p:nvPr/>
        </p:nvPicPr>
        <p:blipFill rotWithShape="1">
          <a:blip r:embed="rId2"/>
          <a:srcRect l="24391" r="24396"/>
          <a:stretch>
            <a:fillRect/>
          </a:stretch>
        </p:blipFill>
        <p:spPr>
          <a:xfrm>
            <a:off x="6470381" y="2818527"/>
            <a:ext cx="1122300" cy="1461000"/>
          </a:xfrm>
          <a:prstGeom prst="rect">
            <a:avLst/>
          </a:prstGeom>
          <a:noFill/>
          <a:ln>
            <a:noFill/>
          </a:ln>
        </p:spPr>
      </p:pic>
      <p:sp>
        <p:nvSpPr>
          <p:cNvPr id="332" name="Google Shape;332;p25"/>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3" name="Google Shape;333;p25"/>
          <p:cNvGrpSpPr/>
          <p:nvPr/>
        </p:nvGrpSpPr>
        <p:grpSpPr>
          <a:xfrm>
            <a:off x="6080176" y="3375336"/>
            <a:ext cx="570528" cy="1135689"/>
            <a:chOff x="9543736" y="4486132"/>
            <a:chExt cx="570300" cy="1135235"/>
          </a:xfrm>
        </p:grpSpPr>
        <p:sp>
          <p:nvSpPr>
            <p:cNvPr id="334" name="Google Shape;334;p25"/>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5"/>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5"/>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5"/>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38" name="Google Shape;338;p25"/>
          <p:cNvPicPr preferRelativeResize="0"/>
          <p:nvPr/>
        </p:nvPicPr>
        <p:blipFill rotWithShape="1">
          <a:blip r:embed="rId3"/>
          <a:srcRect l="28036" r="28040"/>
          <a:stretch>
            <a:fillRect/>
          </a:stretch>
        </p:blipFill>
        <p:spPr>
          <a:xfrm>
            <a:off x="6079557" y="3374919"/>
            <a:ext cx="570300" cy="973800"/>
          </a:xfrm>
          <a:prstGeom prst="round2SameRect">
            <a:avLst>
              <a:gd name="adj1" fmla="val 4129"/>
              <a:gd name="adj2" fmla="val 0"/>
            </a:avLst>
          </a:prstGeom>
          <a:noFill/>
          <a:ln>
            <a:noFill/>
          </a:ln>
        </p:spPr>
      </p:pic>
      <p:sp>
        <p:nvSpPr>
          <p:cNvPr id="339" name="Google Shape;339;p25"/>
          <p:cNvSpPr/>
          <p:nvPr/>
        </p:nvSpPr>
        <p:spPr>
          <a:xfrm flipH="1">
            <a:off x="6079436" y="3398094"/>
            <a:ext cx="570300" cy="950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 name="Google Shape;340;p25"/>
          <p:cNvGrpSpPr/>
          <p:nvPr/>
        </p:nvGrpSpPr>
        <p:grpSpPr>
          <a:xfrm>
            <a:off x="7350028" y="3727561"/>
            <a:ext cx="499100" cy="758547"/>
            <a:chOff x="7384375" y="3728000"/>
            <a:chExt cx="498900" cy="758244"/>
          </a:xfrm>
        </p:grpSpPr>
        <p:sp>
          <p:nvSpPr>
            <p:cNvPr id="341" name="Google Shape;341;p25"/>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5"/>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5"/>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5"/>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 name="Google Shape;345;p25"/>
          <p:cNvGrpSpPr/>
          <p:nvPr/>
        </p:nvGrpSpPr>
        <p:grpSpPr>
          <a:xfrm>
            <a:off x="7350063" y="3857292"/>
            <a:ext cx="523846" cy="507077"/>
            <a:chOff x="7384385" y="3857442"/>
            <a:chExt cx="523637" cy="506874"/>
          </a:xfrm>
        </p:grpSpPr>
        <p:sp>
          <p:nvSpPr>
            <p:cNvPr id="346" name="Google Shape;346;p25"/>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7" name="Google Shape;347;p25"/>
            <p:cNvGrpSpPr/>
            <p:nvPr/>
          </p:nvGrpSpPr>
          <p:grpSpPr>
            <a:xfrm>
              <a:off x="7384385" y="3857442"/>
              <a:ext cx="523637" cy="498900"/>
              <a:chOff x="7384385" y="3857442"/>
              <a:chExt cx="523637" cy="498900"/>
            </a:xfrm>
          </p:grpSpPr>
          <p:sp>
            <p:nvSpPr>
              <p:cNvPr id="348" name="Google Shape;348;p25"/>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5"/>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pic>
        <p:nvPicPr>
          <p:cNvPr id="350" name="Google Shape;350;p25"/>
          <p:cNvPicPr preferRelativeResize="0"/>
          <p:nvPr/>
        </p:nvPicPr>
        <p:blipFill rotWithShape="1">
          <a:blip r:embed="rId4"/>
          <a:srcRect l="15122" r="15122"/>
          <a:stretch>
            <a:fillRect/>
          </a:stretch>
        </p:blipFill>
        <p:spPr>
          <a:xfrm>
            <a:off x="7379612" y="3888791"/>
            <a:ext cx="438600" cy="437700"/>
          </a:xfrm>
          <a:prstGeom prst="ellipse">
            <a:avLst/>
          </a:prstGeom>
          <a:noFill/>
          <a:ln w="9525" cap="flat" cmpd="sng">
            <a:solidFill>
              <a:srgbClr val="FFFFFF"/>
            </a:solidFill>
            <a:prstDash val="solid"/>
            <a:round/>
            <a:headEnd type="none" w="sm" len="sm"/>
            <a:tailEnd type="none" w="sm" len="sm"/>
          </a:ln>
        </p:spPr>
      </p:pic>
      <p:grpSp>
        <p:nvGrpSpPr>
          <p:cNvPr id="351" name="Google Shape;351;p25"/>
          <p:cNvGrpSpPr/>
          <p:nvPr/>
        </p:nvGrpSpPr>
        <p:grpSpPr>
          <a:xfrm>
            <a:off x="7948338" y="3727561"/>
            <a:ext cx="477502" cy="758547"/>
            <a:chOff x="7982421" y="3727763"/>
            <a:chExt cx="477311" cy="758244"/>
          </a:xfrm>
        </p:grpSpPr>
        <p:sp>
          <p:nvSpPr>
            <p:cNvPr id="352" name="Google Shape;352;p25"/>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5"/>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5"/>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5"/>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5"/>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5"/>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5"/>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5"/>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60" name="Google Shape;360;p25"/>
          <p:cNvPicPr preferRelativeResize="0"/>
          <p:nvPr/>
        </p:nvPicPr>
        <p:blipFill rotWithShape="1">
          <a:blip r:embed="rId5"/>
          <a:srcRect l="20631" r="20637"/>
          <a:stretch>
            <a:fillRect/>
          </a:stretch>
        </p:blipFill>
        <p:spPr>
          <a:xfrm>
            <a:off x="7966179" y="3884431"/>
            <a:ext cx="415200" cy="4713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64" name="Shape 364"/>
        <p:cNvGrpSpPr/>
        <p:nvPr/>
      </p:nvGrpSpPr>
      <p:grpSpPr>
        <a:xfrm>
          <a:off x="0" y="0"/>
          <a:ext cx="0" cy="0"/>
          <a:chOff x="0" y="0"/>
          <a:chExt cx="0" cy="0"/>
        </a:xfrm>
      </p:grpSpPr>
      <p:sp>
        <p:nvSpPr>
          <p:cNvPr id="365" name="Google Shape;365;p26"/>
          <p:cNvSpPr txBox="1"/>
          <p:nvPr>
            <p:ph type="title"/>
          </p:nvPr>
        </p:nvSpPr>
        <p:spPr>
          <a:xfrm>
            <a:off x="154475" y="1230850"/>
            <a:ext cx="4307700" cy="33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t>Insects play a significant role in the agricultural ecosystem, but not always in a beneficial way. Insects can cause significant damage to crops by feeding on plants and spreading diseases, often leading to reduced yields and economic losses for farmers.</a:t>
            </a:r>
            <a:endParaRPr sz="1500"/>
          </a:p>
          <a:p>
            <a:pPr marL="0" lvl="0" indent="0" algn="l" rtl="0">
              <a:spcBef>
                <a:spcPts val="0"/>
              </a:spcBef>
              <a:spcAft>
                <a:spcPts val="0"/>
              </a:spcAft>
              <a:buNone/>
            </a:pPr>
            <a:r>
              <a:rPr lang="en-GB" sz="1500"/>
              <a:t>While these pests communicate through sounds that are typically undetectable amidst farm noise, leveraging technology to monitor these acoustic signals could enable early detection of infestations, allowing for more timely and effective pest control.</a:t>
            </a:r>
            <a:endParaRPr sz="1500"/>
          </a:p>
          <a:p>
            <a:pPr marL="0" lvl="0" indent="0" algn="l" rtl="0">
              <a:spcBef>
                <a:spcPts val="0"/>
              </a:spcBef>
              <a:spcAft>
                <a:spcPts val="0"/>
              </a:spcAft>
              <a:buNone/>
            </a:pPr>
            <a:endParaRPr sz="1500"/>
          </a:p>
        </p:txBody>
      </p:sp>
      <p:sp>
        <p:nvSpPr>
          <p:cNvPr id="366" name="Google Shape;366;p26"/>
          <p:cNvSpPr txBox="1"/>
          <p:nvPr>
            <p:ph type="title" idx="2"/>
          </p:nvPr>
        </p:nvSpPr>
        <p:spPr>
          <a:xfrm>
            <a:off x="0" y="307100"/>
            <a:ext cx="9144000" cy="51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a:t>Buzz &amp; Beat: The Sec</a:t>
            </a:r>
            <a:r>
              <a:rPr lang="en-GB" sz="2400">
                <a:solidFill>
                  <a:schemeClr val="dk1"/>
                </a:solidFill>
              </a:rPr>
              <a:t>ret Sounds of Nature</a:t>
            </a:r>
            <a:endParaRPr>
              <a:solidFill>
                <a:schemeClr val="dk1"/>
              </a:solidFill>
            </a:endParaRPr>
          </a:p>
        </p:txBody>
      </p:sp>
      <p:pic>
        <p:nvPicPr>
          <p:cNvPr id="367" name="Google Shape;367;p26"/>
          <p:cNvPicPr preferRelativeResize="0"/>
          <p:nvPr/>
        </p:nvPicPr>
        <p:blipFill>
          <a:blip r:embed="rId1"/>
          <a:stretch>
            <a:fillRect/>
          </a:stretch>
        </p:blipFill>
        <p:spPr>
          <a:xfrm>
            <a:off x="4572000" y="1273575"/>
            <a:ext cx="4571999" cy="259635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71" name="Shape 371"/>
        <p:cNvGrpSpPr/>
        <p:nvPr/>
      </p:nvGrpSpPr>
      <p:grpSpPr>
        <a:xfrm>
          <a:off x="0" y="0"/>
          <a:ext cx="0" cy="0"/>
          <a:chOff x="0" y="0"/>
          <a:chExt cx="0" cy="0"/>
        </a:xfrm>
      </p:grpSpPr>
      <p:sp>
        <p:nvSpPr>
          <p:cNvPr id="372" name="Google Shape;372;p27"/>
          <p:cNvSpPr txBox="1"/>
          <p:nvPr>
            <p:ph type="title"/>
          </p:nvPr>
        </p:nvSpPr>
        <p:spPr>
          <a:xfrm>
            <a:off x="916500" y="2413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Understanding the problems</a:t>
            </a:r>
            <a:endParaRPr lang="en-GB"/>
          </a:p>
        </p:txBody>
      </p:sp>
      <p:sp>
        <p:nvSpPr>
          <p:cNvPr id="373" name="Google Shape;373;p27"/>
          <p:cNvSpPr txBox="1"/>
          <p:nvPr/>
        </p:nvSpPr>
        <p:spPr>
          <a:xfrm>
            <a:off x="1268225" y="12650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74" name="Google Shape;374;p27"/>
          <p:cNvSpPr txBox="1"/>
          <p:nvPr>
            <p:ph type="body" idx="1"/>
          </p:nvPr>
        </p:nvSpPr>
        <p:spPr>
          <a:xfrm>
            <a:off x="2001125" y="1265050"/>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100">
                <a:solidFill>
                  <a:srgbClr val="FFFFFF"/>
                </a:solidFill>
              </a:rPr>
              <a:t>Sensor Accuracy and Calibration</a:t>
            </a:r>
            <a:endParaRPr sz="1600">
              <a:solidFill>
                <a:srgbClr val="FFFFFF"/>
              </a:solidFill>
            </a:endParaRPr>
          </a:p>
        </p:txBody>
      </p:sp>
      <p:sp>
        <p:nvSpPr>
          <p:cNvPr id="375" name="Google Shape;375;p27"/>
          <p:cNvSpPr txBox="1"/>
          <p:nvPr/>
        </p:nvSpPr>
        <p:spPr>
          <a:xfrm>
            <a:off x="1268225" y="1911606"/>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376" name="Google Shape;376;p27"/>
          <p:cNvSpPr txBox="1"/>
          <p:nvPr>
            <p:ph type="body" idx="1"/>
          </p:nvPr>
        </p:nvSpPr>
        <p:spPr>
          <a:xfrm>
            <a:off x="2001125" y="1911644"/>
            <a:ext cx="5877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100">
                <a:solidFill>
                  <a:srgbClr val="FFFFFF"/>
                </a:solidFill>
              </a:rPr>
              <a:t>Power Supply and Energy Efficiency</a:t>
            </a:r>
            <a:endParaRPr sz="1600">
              <a:solidFill>
                <a:srgbClr val="FFFFFF"/>
              </a:solidFill>
            </a:endParaRPr>
          </a:p>
        </p:txBody>
      </p:sp>
      <p:sp>
        <p:nvSpPr>
          <p:cNvPr id="377" name="Google Shape;377;p27"/>
          <p:cNvSpPr txBox="1"/>
          <p:nvPr/>
        </p:nvSpPr>
        <p:spPr>
          <a:xfrm>
            <a:off x="1268225" y="25717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78" name="Google Shape;378;p27"/>
          <p:cNvSpPr txBox="1"/>
          <p:nvPr>
            <p:ph type="body" idx="1"/>
          </p:nvPr>
        </p:nvSpPr>
        <p:spPr>
          <a:xfrm>
            <a:off x="2001125" y="2571776"/>
            <a:ext cx="5877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100">
                <a:solidFill>
                  <a:srgbClr val="FFFFFF"/>
                </a:solidFill>
              </a:rPr>
              <a:t>Maintenance and Durability</a:t>
            </a:r>
            <a:endParaRPr sz="1600">
              <a:solidFill>
                <a:srgbClr val="FFFFFF"/>
              </a:solidFill>
            </a:endParaRPr>
          </a:p>
        </p:txBody>
      </p:sp>
      <p:sp>
        <p:nvSpPr>
          <p:cNvPr id="379" name="Google Shape;379;p27"/>
          <p:cNvSpPr txBox="1"/>
          <p:nvPr/>
        </p:nvSpPr>
        <p:spPr>
          <a:xfrm>
            <a:off x="1268225" y="32318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380" name="Google Shape;380;p27"/>
          <p:cNvSpPr txBox="1"/>
          <p:nvPr>
            <p:ph type="body" idx="1"/>
          </p:nvPr>
        </p:nvSpPr>
        <p:spPr>
          <a:xfrm>
            <a:off x="2001125" y="3231930"/>
            <a:ext cx="5877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100">
                <a:solidFill>
                  <a:srgbClr val="FFFFFF"/>
                </a:solidFill>
              </a:rPr>
              <a:t>Cost and Economic Viability</a:t>
            </a:r>
            <a:endParaRPr sz="1600">
              <a:solidFill>
                <a:srgbClr val="FFFFFF"/>
              </a:solidFill>
            </a:endParaRPr>
          </a:p>
        </p:txBody>
      </p:sp>
      <p:sp>
        <p:nvSpPr>
          <p:cNvPr id="381" name="Google Shape;381;p27"/>
          <p:cNvSpPr txBox="1"/>
          <p:nvPr/>
        </p:nvSpPr>
        <p:spPr>
          <a:xfrm>
            <a:off x="1266900" y="38920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382" name="Google Shape;382;p27"/>
          <p:cNvSpPr txBox="1"/>
          <p:nvPr>
            <p:ph type="body" idx="1"/>
          </p:nvPr>
        </p:nvSpPr>
        <p:spPr>
          <a:xfrm>
            <a:off x="1999800" y="3892105"/>
            <a:ext cx="5877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100">
                <a:solidFill>
                  <a:srgbClr val="FFFFFF"/>
                </a:solidFill>
              </a:rPr>
              <a:t>Data Transmission and Connectivity</a:t>
            </a:r>
            <a:endParaRPr sz="16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86" name="Shape 386"/>
        <p:cNvGrpSpPr/>
        <p:nvPr/>
      </p:nvGrpSpPr>
      <p:grpSpPr>
        <a:xfrm>
          <a:off x="0" y="0"/>
          <a:ext cx="0" cy="0"/>
          <a:chOff x="0" y="0"/>
          <a:chExt cx="0" cy="0"/>
        </a:xfrm>
      </p:grpSpPr>
      <p:sp>
        <p:nvSpPr>
          <p:cNvPr id="387" name="Google Shape;387;p28"/>
          <p:cNvSpPr txBox="1"/>
          <p:nvPr>
            <p:ph type="title"/>
          </p:nvPr>
        </p:nvSpPr>
        <p:spPr>
          <a:xfrm>
            <a:off x="1297500" y="393750"/>
            <a:ext cx="3798900" cy="59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Scope</a:t>
            </a:r>
            <a:endParaRPr lang="en-GB"/>
          </a:p>
        </p:txBody>
      </p:sp>
      <p:pic>
        <p:nvPicPr>
          <p:cNvPr id="388" name="Google Shape;388;p28"/>
          <p:cNvPicPr preferRelativeResize="0"/>
          <p:nvPr/>
        </p:nvPicPr>
        <p:blipFill rotWithShape="1">
          <a:blip r:embed="rId1"/>
          <a:srcRect l="14735" r="14728"/>
          <a:stretch>
            <a:fillRect/>
          </a:stretch>
        </p:blipFill>
        <p:spPr>
          <a:xfrm rot="-5400000">
            <a:off x="5710147" y="2704980"/>
            <a:ext cx="2431500" cy="2436000"/>
          </a:xfrm>
          <a:prstGeom prst="diagStripe">
            <a:avLst>
              <a:gd name="adj" fmla="val 50445"/>
            </a:avLst>
          </a:prstGeom>
          <a:noFill/>
          <a:ln>
            <a:noFill/>
          </a:ln>
        </p:spPr>
      </p:pic>
      <p:pic>
        <p:nvPicPr>
          <p:cNvPr id="389" name="Google Shape;389;p28"/>
          <p:cNvPicPr preferRelativeResize="0"/>
          <p:nvPr/>
        </p:nvPicPr>
        <p:blipFill rotWithShape="1">
          <a:blip r:embed="rId2"/>
          <a:srcRect l="39" r="49"/>
          <a:stretch>
            <a:fillRect/>
          </a:stretch>
        </p:blipFill>
        <p:spPr>
          <a:xfrm rot="-5400000">
            <a:off x="5718946" y="1338207"/>
            <a:ext cx="2504700" cy="2509500"/>
          </a:xfrm>
          <a:prstGeom prst="diagStripe">
            <a:avLst>
              <a:gd name="adj" fmla="val 50445"/>
            </a:avLst>
          </a:prstGeom>
          <a:noFill/>
          <a:ln>
            <a:noFill/>
          </a:ln>
        </p:spPr>
      </p:pic>
      <p:pic>
        <p:nvPicPr>
          <p:cNvPr id="390" name="Google Shape;390;p28"/>
          <p:cNvPicPr preferRelativeResize="0"/>
          <p:nvPr/>
        </p:nvPicPr>
        <p:blipFill rotWithShape="1">
          <a:blip r:embed="rId3"/>
          <a:srcRect t="27740" b="27740"/>
          <a:stretch>
            <a:fillRect/>
          </a:stretch>
        </p:blipFill>
        <p:spPr>
          <a:xfrm rot="5400000">
            <a:off x="6637386" y="2137210"/>
            <a:ext cx="2504700" cy="2509500"/>
          </a:xfrm>
          <a:prstGeom prst="diagStripe">
            <a:avLst>
              <a:gd name="adj" fmla="val 50445"/>
            </a:avLst>
          </a:prstGeom>
          <a:noFill/>
          <a:ln>
            <a:noFill/>
          </a:ln>
        </p:spPr>
      </p:pic>
      <p:sp>
        <p:nvSpPr>
          <p:cNvPr id="391" name="Google Shape;391;p28"/>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1"/>
          </a:solidFill>
          <a:ln>
            <a:noFill/>
          </a:ln>
        </p:spPr>
      </p:sp>
      <p:sp>
        <p:nvSpPr>
          <p:cNvPr id="392" name="Google Shape;392;p28"/>
          <p:cNvSpPr txBox="1"/>
          <p:nvPr/>
        </p:nvSpPr>
        <p:spPr>
          <a:xfrm>
            <a:off x="1171161" y="118885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01</a:t>
            </a:r>
            <a:endParaRPr sz="1200">
              <a:solidFill>
                <a:srgbClr val="FFFFFF"/>
              </a:solidFill>
            </a:endParaRPr>
          </a:p>
          <a:p>
            <a:pPr marL="0" lvl="0" indent="0" algn="l" rtl="0">
              <a:spcBef>
                <a:spcPts val="0"/>
              </a:spcBef>
              <a:spcAft>
                <a:spcPts val="0"/>
              </a:spcAft>
              <a:buNone/>
            </a:pPr>
            <a:endParaRPr sz="1100">
              <a:solidFill>
                <a:srgbClr val="FFFFFF"/>
              </a:solidFill>
            </a:endParaRPr>
          </a:p>
        </p:txBody>
      </p:sp>
      <p:sp>
        <p:nvSpPr>
          <p:cNvPr id="393" name="Google Shape;393;p28"/>
          <p:cNvSpPr txBox="1"/>
          <p:nvPr>
            <p:ph type="body" idx="1"/>
          </p:nvPr>
        </p:nvSpPr>
        <p:spPr>
          <a:xfrm>
            <a:off x="1813116" y="1188856"/>
            <a:ext cx="3762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a:solidFill>
                  <a:srgbClr val="FFFFFF"/>
                </a:solidFill>
              </a:rPr>
              <a:t>Educational and Research Opportunities</a:t>
            </a:r>
            <a:endParaRPr sz="1400">
              <a:solidFill>
                <a:srgbClr val="FFFFFF"/>
              </a:solidFill>
            </a:endParaRPr>
          </a:p>
        </p:txBody>
      </p:sp>
      <p:sp>
        <p:nvSpPr>
          <p:cNvPr id="394" name="Google Shape;394;p28"/>
          <p:cNvSpPr txBox="1"/>
          <p:nvPr/>
        </p:nvSpPr>
        <p:spPr>
          <a:xfrm>
            <a:off x="1171161" y="2140213"/>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02</a:t>
            </a:r>
            <a:endParaRPr sz="1200">
              <a:solidFill>
                <a:srgbClr val="FFFFFF"/>
              </a:solidFill>
            </a:endParaRPr>
          </a:p>
          <a:p>
            <a:pPr marL="0" lvl="0" indent="0" algn="l" rtl="0">
              <a:spcBef>
                <a:spcPts val="0"/>
              </a:spcBef>
              <a:spcAft>
                <a:spcPts val="0"/>
              </a:spcAft>
              <a:buNone/>
            </a:pPr>
            <a:endParaRPr sz="1100">
              <a:solidFill>
                <a:srgbClr val="FFFFFF"/>
              </a:solidFill>
            </a:endParaRPr>
          </a:p>
        </p:txBody>
      </p:sp>
      <p:sp>
        <p:nvSpPr>
          <p:cNvPr id="395" name="Google Shape;395;p28"/>
          <p:cNvSpPr txBox="1"/>
          <p:nvPr>
            <p:ph type="body" idx="1"/>
          </p:nvPr>
        </p:nvSpPr>
        <p:spPr>
          <a:xfrm>
            <a:off x="1813116" y="2140250"/>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a:solidFill>
                  <a:srgbClr val="FFFFFF"/>
                </a:solidFill>
              </a:rPr>
              <a:t>IoT-Enabled Ecosystem for Pest Control</a:t>
            </a:r>
            <a:endParaRPr sz="1400">
              <a:solidFill>
                <a:srgbClr val="FFFFFF"/>
              </a:solidFill>
            </a:endParaRPr>
          </a:p>
        </p:txBody>
      </p:sp>
      <p:sp>
        <p:nvSpPr>
          <p:cNvPr id="396" name="Google Shape;396;p28"/>
          <p:cNvSpPr txBox="1"/>
          <p:nvPr/>
        </p:nvSpPr>
        <p:spPr>
          <a:xfrm>
            <a:off x="1171161" y="302895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03</a:t>
            </a:r>
            <a:endParaRPr sz="1100">
              <a:solidFill>
                <a:srgbClr val="FFFFFF"/>
              </a:solidFill>
            </a:endParaRPr>
          </a:p>
        </p:txBody>
      </p:sp>
      <p:sp>
        <p:nvSpPr>
          <p:cNvPr id="397" name="Google Shape;397;p28"/>
          <p:cNvSpPr txBox="1"/>
          <p:nvPr>
            <p:ph type="body" idx="1"/>
          </p:nvPr>
        </p:nvSpPr>
        <p:spPr>
          <a:xfrm>
            <a:off x="1813116" y="3028983"/>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a:solidFill>
                  <a:srgbClr val="FFFFFF"/>
                </a:solidFill>
              </a:rPr>
              <a:t>Integration with Other Smart Farming Technologies</a:t>
            </a:r>
            <a:endParaRPr sz="1400">
              <a:solidFill>
                <a:srgbClr val="FFFFFF"/>
              </a:solidFill>
            </a:endParaRPr>
          </a:p>
        </p:txBody>
      </p:sp>
      <p:sp>
        <p:nvSpPr>
          <p:cNvPr id="398" name="Google Shape;398;p28"/>
          <p:cNvSpPr txBox="1"/>
          <p:nvPr/>
        </p:nvSpPr>
        <p:spPr>
          <a:xfrm>
            <a:off x="1171161" y="39939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04</a:t>
            </a:r>
            <a:endParaRPr sz="1100">
              <a:solidFill>
                <a:srgbClr val="FFFFFF"/>
              </a:solidFill>
            </a:endParaRPr>
          </a:p>
        </p:txBody>
      </p:sp>
      <p:sp>
        <p:nvSpPr>
          <p:cNvPr id="399" name="Google Shape;399;p28"/>
          <p:cNvSpPr txBox="1"/>
          <p:nvPr>
            <p:ph type="body" idx="1"/>
          </p:nvPr>
        </p:nvSpPr>
        <p:spPr>
          <a:xfrm>
            <a:off x="1813116" y="39939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a:solidFill>
                  <a:srgbClr val="FFFFFF"/>
                </a:solidFill>
              </a:rPr>
              <a:t>Environmental and Sustainability Impact</a:t>
            </a:r>
            <a:endParaRPr sz="14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03" name="Shape 403"/>
        <p:cNvGrpSpPr/>
        <p:nvPr/>
      </p:nvGrpSpPr>
      <p:grpSpPr>
        <a:xfrm>
          <a:off x="0" y="0"/>
          <a:ext cx="0" cy="0"/>
          <a:chOff x="0" y="0"/>
          <a:chExt cx="0" cy="0"/>
        </a:xfrm>
      </p:grpSpPr>
      <p:sp>
        <p:nvSpPr>
          <p:cNvPr id="404" name="Google Shape;404;p29"/>
          <p:cNvSpPr txBox="1"/>
          <p:nvPr>
            <p:ph type="title"/>
          </p:nvPr>
        </p:nvSpPr>
        <p:spPr>
          <a:xfrm>
            <a:off x="1145100" y="393750"/>
            <a:ext cx="70389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t>Conclusion</a:t>
            </a:r>
            <a:endParaRPr sz="3000"/>
          </a:p>
        </p:txBody>
      </p:sp>
      <p:sp>
        <p:nvSpPr>
          <p:cNvPr id="405" name="Google Shape;405;p29"/>
          <p:cNvSpPr txBox="1"/>
          <p:nvPr>
            <p:ph type="body" idx="1"/>
          </p:nvPr>
        </p:nvSpPr>
        <p:spPr>
          <a:xfrm>
            <a:off x="1145100" y="1186550"/>
            <a:ext cx="7347000" cy="36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t>This project proposes an IoT-driven solution for real-time pest detection in agriculture, aiming to reduce crop losses and promote sustainable farming practices. By integrating advanced sensors and microcontrollers, the system offers precise, actionable insights that empower farmers to make timely interventions, minimizing pesticide use and enhancing crop health.</a:t>
            </a:r>
            <a:endParaRPr sz="1600"/>
          </a:p>
          <a:p>
            <a:pPr marL="0" lvl="0" indent="0" algn="l" rtl="0">
              <a:spcBef>
                <a:spcPts val="1600"/>
              </a:spcBef>
              <a:spcAft>
                <a:spcPts val="1600"/>
              </a:spcAft>
              <a:buNone/>
            </a:pPr>
            <a:r>
              <a:rPr lang="en-GB" sz="1600"/>
              <a:t>Looking ahead, the system’s potential for integration with other smart farming technologies and expansion across different crops and regions positions it as a key tool in the future of precision agriculture. With continued development, this project could significantly advance the role of IoT in transforming agricultural practices, contributing to both environmental sustainability and food security.</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409" name="Shape 409"/>
        <p:cNvGrpSpPr/>
        <p:nvPr/>
      </p:nvGrpSpPr>
      <p:grpSpPr>
        <a:xfrm>
          <a:off x="0" y="0"/>
          <a:ext cx="0" cy="0"/>
          <a:chOff x="0" y="0"/>
          <a:chExt cx="0" cy="0"/>
        </a:xfrm>
      </p:grpSpPr>
      <p:sp>
        <p:nvSpPr>
          <p:cNvPr id="410" name="Google Shape;410;p30"/>
          <p:cNvSpPr txBox="1"/>
          <p:nvPr>
            <p:ph type="title"/>
          </p:nvPr>
        </p:nvSpPr>
        <p:spPr>
          <a:xfrm>
            <a:off x="459300" y="241350"/>
            <a:ext cx="6813300" cy="5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References and Citation</a:t>
            </a:r>
            <a:endParaRPr lang="en-GB"/>
          </a:p>
        </p:txBody>
      </p:sp>
      <p:sp>
        <p:nvSpPr>
          <p:cNvPr id="411" name="Google Shape;411;p30"/>
          <p:cNvSpPr txBox="1"/>
          <p:nvPr/>
        </p:nvSpPr>
        <p:spPr>
          <a:xfrm>
            <a:off x="713961" y="96025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01</a:t>
            </a:r>
            <a:endParaRPr sz="1200">
              <a:solidFill>
                <a:srgbClr val="FFFFFF"/>
              </a:solidFill>
            </a:endParaRPr>
          </a:p>
          <a:p>
            <a:pPr marL="0" lvl="0" indent="0" algn="l" rtl="0">
              <a:spcBef>
                <a:spcPts val="0"/>
              </a:spcBef>
              <a:spcAft>
                <a:spcPts val="0"/>
              </a:spcAft>
              <a:buNone/>
            </a:pPr>
            <a:endParaRPr sz="1100">
              <a:solidFill>
                <a:srgbClr val="FFFFFF"/>
              </a:solidFill>
            </a:endParaRPr>
          </a:p>
        </p:txBody>
      </p:sp>
      <p:sp>
        <p:nvSpPr>
          <p:cNvPr id="412" name="Google Shape;412;p30"/>
          <p:cNvSpPr txBox="1"/>
          <p:nvPr>
            <p:ph type="body" idx="4294967295"/>
          </p:nvPr>
        </p:nvSpPr>
        <p:spPr>
          <a:xfrm>
            <a:off x="1355916" y="960256"/>
            <a:ext cx="3762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a:t>Dr. Trigunesh Narzary (Mentor)</a:t>
            </a:r>
            <a:endParaRPr sz="1900">
              <a:solidFill>
                <a:srgbClr val="FFFFFF"/>
              </a:solidFill>
            </a:endParaRPr>
          </a:p>
        </p:txBody>
      </p:sp>
      <p:sp>
        <p:nvSpPr>
          <p:cNvPr id="413" name="Google Shape;413;p30"/>
          <p:cNvSpPr txBox="1"/>
          <p:nvPr/>
        </p:nvSpPr>
        <p:spPr>
          <a:xfrm>
            <a:off x="713961" y="1378213"/>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02</a:t>
            </a:r>
            <a:endParaRPr sz="1200">
              <a:solidFill>
                <a:srgbClr val="FFFFFF"/>
              </a:solidFill>
            </a:endParaRPr>
          </a:p>
          <a:p>
            <a:pPr marL="0" lvl="0" indent="0" algn="l" rtl="0">
              <a:spcBef>
                <a:spcPts val="0"/>
              </a:spcBef>
              <a:spcAft>
                <a:spcPts val="0"/>
              </a:spcAft>
              <a:buNone/>
            </a:pPr>
            <a:endParaRPr sz="1100">
              <a:solidFill>
                <a:srgbClr val="FFFFFF"/>
              </a:solidFill>
            </a:endParaRPr>
          </a:p>
        </p:txBody>
      </p:sp>
      <p:sp>
        <p:nvSpPr>
          <p:cNvPr id="414" name="Google Shape;414;p30"/>
          <p:cNvSpPr txBox="1"/>
          <p:nvPr>
            <p:ph type="body" idx="4294967295"/>
          </p:nvPr>
        </p:nvSpPr>
        <p:spPr>
          <a:xfrm>
            <a:off x="1355916" y="1378250"/>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1"/>
              </a:rPr>
              <a:t>https://www.arduino.cc/</a:t>
            </a:r>
            <a:r>
              <a:rPr lang="en-GB" sz="1900">
                <a:solidFill>
                  <a:srgbClr val="FFFFFF"/>
                </a:solidFill>
              </a:rPr>
              <a:t> </a:t>
            </a:r>
            <a:endParaRPr sz="1400">
              <a:solidFill>
                <a:srgbClr val="FFFFFF"/>
              </a:solidFill>
            </a:endParaRPr>
          </a:p>
        </p:txBody>
      </p:sp>
      <p:sp>
        <p:nvSpPr>
          <p:cNvPr id="415" name="Google Shape;415;p30"/>
          <p:cNvSpPr txBox="1"/>
          <p:nvPr/>
        </p:nvSpPr>
        <p:spPr>
          <a:xfrm>
            <a:off x="713961" y="180975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03</a:t>
            </a:r>
            <a:endParaRPr sz="1100">
              <a:solidFill>
                <a:srgbClr val="FFFFFF"/>
              </a:solidFill>
            </a:endParaRPr>
          </a:p>
        </p:txBody>
      </p:sp>
      <p:sp>
        <p:nvSpPr>
          <p:cNvPr id="416" name="Google Shape;416;p30"/>
          <p:cNvSpPr txBox="1"/>
          <p:nvPr>
            <p:ph type="body" idx="4294967295"/>
          </p:nvPr>
        </p:nvSpPr>
        <p:spPr>
          <a:xfrm>
            <a:off x="1355916" y="1809783"/>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2"/>
              </a:rPr>
              <a:t>https://www.youtube.com/</a:t>
            </a:r>
            <a:r>
              <a:rPr lang="en-GB" sz="1900">
                <a:solidFill>
                  <a:srgbClr val="FFFFFF"/>
                </a:solidFill>
              </a:rPr>
              <a:t> </a:t>
            </a:r>
            <a:endParaRPr sz="1400">
              <a:solidFill>
                <a:srgbClr val="FFFFFF"/>
              </a:solidFill>
            </a:endParaRPr>
          </a:p>
        </p:txBody>
      </p:sp>
      <p:sp>
        <p:nvSpPr>
          <p:cNvPr id="417" name="Google Shape;417;p30"/>
          <p:cNvSpPr txBox="1"/>
          <p:nvPr/>
        </p:nvSpPr>
        <p:spPr>
          <a:xfrm>
            <a:off x="713961" y="22413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04</a:t>
            </a:r>
            <a:endParaRPr sz="1100">
              <a:solidFill>
                <a:srgbClr val="FFFFFF"/>
              </a:solidFill>
            </a:endParaRPr>
          </a:p>
        </p:txBody>
      </p:sp>
      <p:sp>
        <p:nvSpPr>
          <p:cNvPr id="418" name="Google Shape;418;p30"/>
          <p:cNvSpPr txBox="1"/>
          <p:nvPr>
            <p:ph type="body" idx="4294967295"/>
          </p:nvPr>
        </p:nvSpPr>
        <p:spPr>
          <a:xfrm>
            <a:off x="1355916" y="22413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3"/>
              </a:rPr>
              <a:t>https://en.wikipedia.org/</a:t>
            </a:r>
            <a:r>
              <a:rPr lang="en-GB" sz="1900">
                <a:solidFill>
                  <a:srgbClr val="FFFFFF"/>
                </a:solidFill>
              </a:rPr>
              <a:t> </a:t>
            </a:r>
            <a:endParaRPr sz="1400">
              <a:solidFill>
                <a:srgbClr val="FFFFFF"/>
              </a:solidFill>
            </a:endParaRPr>
          </a:p>
        </p:txBody>
      </p:sp>
      <p:sp>
        <p:nvSpPr>
          <p:cNvPr id="419" name="Google Shape;419;p30"/>
          <p:cNvSpPr txBox="1"/>
          <p:nvPr/>
        </p:nvSpPr>
        <p:spPr>
          <a:xfrm>
            <a:off x="713961" y="26985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05</a:t>
            </a:r>
            <a:endParaRPr sz="1100">
              <a:solidFill>
                <a:srgbClr val="FFFFFF"/>
              </a:solidFill>
            </a:endParaRPr>
          </a:p>
        </p:txBody>
      </p:sp>
      <p:sp>
        <p:nvSpPr>
          <p:cNvPr id="420" name="Google Shape;420;p30"/>
          <p:cNvSpPr txBox="1"/>
          <p:nvPr>
            <p:ph type="body" idx="4294967295"/>
          </p:nvPr>
        </p:nvSpPr>
        <p:spPr>
          <a:xfrm>
            <a:off x="1355916" y="26985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4"/>
              </a:rPr>
              <a:t>https://maxbotix.com/</a:t>
            </a:r>
            <a:r>
              <a:rPr lang="en-GB" sz="1900">
                <a:solidFill>
                  <a:srgbClr val="FFFFFF"/>
                </a:solidFill>
              </a:rPr>
              <a:t> </a:t>
            </a:r>
            <a:endParaRPr sz="1900">
              <a:solidFill>
                <a:srgbClr val="FFFFFF"/>
              </a:solidFill>
            </a:endParaRPr>
          </a:p>
        </p:txBody>
      </p:sp>
      <p:sp>
        <p:nvSpPr>
          <p:cNvPr id="421" name="Google Shape;421;p30"/>
          <p:cNvSpPr txBox="1"/>
          <p:nvPr/>
        </p:nvSpPr>
        <p:spPr>
          <a:xfrm>
            <a:off x="713961" y="31557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06</a:t>
            </a:r>
            <a:endParaRPr sz="1100">
              <a:solidFill>
                <a:srgbClr val="FFFFFF"/>
              </a:solidFill>
            </a:endParaRPr>
          </a:p>
        </p:txBody>
      </p:sp>
      <p:sp>
        <p:nvSpPr>
          <p:cNvPr id="422" name="Google Shape;422;p30"/>
          <p:cNvSpPr txBox="1"/>
          <p:nvPr>
            <p:ph type="body" idx="4294967295"/>
          </p:nvPr>
        </p:nvSpPr>
        <p:spPr>
          <a:xfrm>
            <a:off x="1355916" y="31557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5"/>
              </a:rPr>
              <a:t>https://www.makerspaces.com/</a:t>
            </a:r>
            <a:r>
              <a:rPr lang="en-GB" sz="1900">
                <a:solidFill>
                  <a:srgbClr val="FFFFFF"/>
                </a:solidFill>
              </a:rPr>
              <a:t> </a:t>
            </a:r>
            <a:endParaRPr sz="1900">
              <a:solidFill>
                <a:srgbClr val="FFFFFF"/>
              </a:solidFill>
            </a:endParaRPr>
          </a:p>
        </p:txBody>
      </p:sp>
      <p:sp>
        <p:nvSpPr>
          <p:cNvPr id="423" name="Google Shape;423;p30"/>
          <p:cNvSpPr txBox="1"/>
          <p:nvPr/>
        </p:nvSpPr>
        <p:spPr>
          <a:xfrm>
            <a:off x="713961" y="36129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07</a:t>
            </a:r>
            <a:endParaRPr sz="1100">
              <a:solidFill>
                <a:srgbClr val="FFFFFF"/>
              </a:solidFill>
            </a:endParaRPr>
          </a:p>
        </p:txBody>
      </p:sp>
      <p:sp>
        <p:nvSpPr>
          <p:cNvPr id="424" name="Google Shape;424;p30"/>
          <p:cNvSpPr txBox="1"/>
          <p:nvPr>
            <p:ph type="body" idx="4294967295"/>
          </p:nvPr>
        </p:nvSpPr>
        <p:spPr>
          <a:xfrm>
            <a:off x="1355916" y="36129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hlink"/>
                </a:solidFill>
                <a:hlinkClick r:id="rId6"/>
              </a:rPr>
              <a:t>https://www.biz4intellia.com/</a:t>
            </a:r>
            <a:r>
              <a:rPr lang="en-GB" sz="1900">
                <a:solidFill>
                  <a:srgbClr val="FFFFFF"/>
                </a:solidFill>
              </a:rPr>
              <a:t> </a:t>
            </a:r>
            <a:endParaRPr sz="1900">
              <a:solidFill>
                <a:srgbClr val="FFFFFF"/>
              </a:solidFill>
            </a:endParaRPr>
          </a:p>
        </p:txBody>
      </p:sp>
      <p:sp>
        <p:nvSpPr>
          <p:cNvPr id="425" name="Google Shape;425;p30"/>
          <p:cNvSpPr txBox="1"/>
          <p:nvPr/>
        </p:nvSpPr>
        <p:spPr>
          <a:xfrm>
            <a:off x="713961" y="4070100"/>
            <a:ext cx="642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FFFFF"/>
                </a:solidFill>
                <a:latin typeface="Montserrat"/>
                <a:ea typeface="Montserrat"/>
                <a:cs typeface="Montserrat"/>
                <a:sym typeface="Montserrat"/>
              </a:rPr>
              <a:t>08</a:t>
            </a:r>
            <a:endParaRPr sz="1100">
              <a:solidFill>
                <a:srgbClr val="FFFFFF"/>
              </a:solidFill>
            </a:endParaRPr>
          </a:p>
        </p:txBody>
      </p:sp>
      <p:sp>
        <p:nvSpPr>
          <p:cNvPr id="426" name="Google Shape;426;p30"/>
          <p:cNvSpPr txBox="1"/>
          <p:nvPr>
            <p:ph type="body" idx="4294967295"/>
          </p:nvPr>
        </p:nvSpPr>
        <p:spPr>
          <a:xfrm>
            <a:off x="1355916" y="4070136"/>
            <a:ext cx="37623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900" u="sng">
                <a:solidFill>
                  <a:schemeClr val="accent5"/>
                </a:solidFill>
                <a:hlinkClick r:id="rId7"/>
              </a:rPr>
              <a:t>https://www.tinkercad.com/</a:t>
            </a:r>
            <a:r>
              <a:rPr lang="en-GB" sz="1900"/>
              <a:t> </a:t>
            </a:r>
            <a:endParaRPr sz="19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430" name="Shape 430"/>
        <p:cNvGrpSpPr/>
        <p:nvPr/>
      </p:nvGrpSpPr>
      <p:grpSpPr>
        <a:xfrm>
          <a:off x="0" y="0"/>
          <a:ext cx="0" cy="0"/>
          <a:chOff x="0" y="0"/>
          <a:chExt cx="0" cy="0"/>
        </a:xfrm>
      </p:grpSpPr>
      <p:sp>
        <p:nvSpPr>
          <p:cNvPr id="431" name="Google Shape;431;p31"/>
          <p:cNvSpPr txBox="1"/>
          <p:nvPr>
            <p:ph type="title"/>
          </p:nvPr>
        </p:nvSpPr>
        <p:spPr>
          <a:xfrm>
            <a:off x="645300" y="17575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500"/>
              <a:t>Thank you!</a:t>
            </a:r>
            <a:endParaRPr sz="3500"/>
          </a:p>
        </p:txBody>
      </p:sp>
      <p:sp>
        <p:nvSpPr>
          <p:cNvPr id="432" name="Google Shape;432;p31"/>
          <p:cNvSpPr txBox="1"/>
          <p:nvPr>
            <p:ph type="body" idx="1"/>
          </p:nvPr>
        </p:nvSpPr>
        <p:spPr>
          <a:xfrm>
            <a:off x="721500" y="2339225"/>
            <a:ext cx="3063300" cy="3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i="1">
                <a:latin typeface="Arial" panose="020B0604020202020204"/>
                <a:ea typeface="Arial" panose="020B0604020202020204"/>
                <a:cs typeface="Arial" panose="020B0604020202020204"/>
                <a:sym typeface="Arial" panose="020B0604020202020204"/>
              </a:rPr>
              <a:t>For your time and attention.</a:t>
            </a:r>
            <a:endParaRPr>
              <a:latin typeface="Arial" panose="020B0604020202020204"/>
              <a:ea typeface="Arial" panose="020B0604020202020204"/>
              <a:cs typeface="Arial" panose="020B0604020202020204"/>
              <a:sym typeface="Arial" panose="020B0604020202020204"/>
            </a:endParaRPr>
          </a:p>
          <a:p>
            <a:pPr marL="0" lvl="0" indent="0" algn="l" rtl="0">
              <a:spcBef>
                <a:spcPts val="1600"/>
              </a:spcBef>
              <a:spcAft>
                <a:spcPts val="1600"/>
              </a:spcAft>
              <a:buNone/>
            </a:pPr>
            <a:endParaRPr>
              <a:latin typeface="Arial" panose="020B0604020202020204"/>
              <a:ea typeface="Arial" panose="020B0604020202020204"/>
              <a:cs typeface="Arial" panose="020B0604020202020204"/>
              <a:sym typeface="Arial" panose="020B0604020202020204"/>
            </a:endParaRPr>
          </a:p>
        </p:txBody>
      </p:sp>
      <p:grpSp>
        <p:nvGrpSpPr>
          <p:cNvPr id="433" name="Google Shape;433;p31"/>
          <p:cNvGrpSpPr/>
          <p:nvPr/>
        </p:nvGrpSpPr>
        <p:grpSpPr>
          <a:xfrm>
            <a:off x="4066820" y="1553491"/>
            <a:ext cx="3159984" cy="2439109"/>
            <a:chOff x="3553042" y="1657806"/>
            <a:chExt cx="3461100" cy="2671532"/>
          </a:xfrm>
        </p:grpSpPr>
        <p:sp>
          <p:nvSpPr>
            <p:cNvPr id="434" name="Google Shape;434;p31"/>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1"/>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1"/>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1"/>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31"/>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31"/>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1"/>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1"/>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2" name="Google Shape;442;p31"/>
          <p:cNvPicPr preferRelativeResize="0"/>
          <p:nvPr/>
        </p:nvPicPr>
        <p:blipFill rotWithShape="1">
          <a:blip r:embed="rId1"/>
          <a:srcRect l="14970" r="14977"/>
          <a:stretch>
            <a:fillRect/>
          </a:stretch>
        </p:blipFill>
        <p:spPr>
          <a:xfrm>
            <a:off x="4115130" y="1605638"/>
            <a:ext cx="3063300" cy="1745700"/>
          </a:xfrm>
          <a:prstGeom prst="rect">
            <a:avLst/>
          </a:prstGeom>
          <a:noFill/>
          <a:ln>
            <a:noFill/>
          </a:ln>
        </p:spPr>
      </p:pic>
      <p:sp>
        <p:nvSpPr>
          <p:cNvPr id="443" name="Google Shape;443;p31"/>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4" name="Google Shape;444;p31"/>
          <p:cNvGrpSpPr/>
          <p:nvPr/>
        </p:nvGrpSpPr>
        <p:grpSpPr>
          <a:xfrm>
            <a:off x="6762480" y="2546254"/>
            <a:ext cx="1024386" cy="1522884"/>
            <a:chOff x="6505573" y="2745170"/>
            <a:chExt cx="1122000" cy="1668000"/>
          </a:xfrm>
        </p:grpSpPr>
        <p:sp>
          <p:nvSpPr>
            <p:cNvPr id="445" name="Google Shape;445;p31"/>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1"/>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1"/>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1"/>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31"/>
          <p:cNvPicPr preferRelativeResize="0"/>
          <p:nvPr/>
        </p:nvPicPr>
        <p:blipFill rotWithShape="1">
          <a:blip r:embed="rId2"/>
          <a:srcRect l="5159" r="47460"/>
          <a:stretch>
            <a:fillRect/>
          </a:stretch>
        </p:blipFill>
        <p:spPr>
          <a:xfrm>
            <a:off x="6762097" y="2613771"/>
            <a:ext cx="1024200" cy="1333200"/>
          </a:xfrm>
          <a:prstGeom prst="rect">
            <a:avLst/>
          </a:prstGeom>
          <a:noFill/>
          <a:ln>
            <a:noFill/>
          </a:ln>
        </p:spPr>
      </p:pic>
      <p:sp>
        <p:nvSpPr>
          <p:cNvPr id="450" name="Google Shape;450;p31"/>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1" name="Google Shape;451;p31"/>
          <p:cNvGrpSpPr/>
          <p:nvPr/>
        </p:nvGrpSpPr>
        <p:grpSpPr>
          <a:xfrm>
            <a:off x="6405845" y="3121897"/>
            <a:ext cx="520684" cy="1036470"/>
            <a:chOff x="9543736" y="4486132"/>
            <a:chExt cx="570300" cy="1135235"/>
          </a:xfrm>
        </p:grpSpPr>
        <p:sp>
          <p:nvSpPr>
            <p:cNvPr id="452" name="Google Shape;452;p31"/>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31"/>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31"/>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1"/>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56" name="Google Shape;456;p31"/>
          <p:cNvPicPr preferRelativeResize="0"/>
          <p:nvPr/>
        </p:nvPicPr>
        <p:blipFill rotWithShape="1">
          <a:blip r:embed="rId3"/>
          <a:srcRect l="33256" r="33256"/>
          <a:stretch>
            <a:fillRect/>
          </a:stretch>
        </p:blipFill>
        <p:spPr>
          <a:xfrm>
            <a:off x="6405412" y="3121559"/>
            <a:ext cx="520500" cy="888900"/>
          </a:xfrm>
          <a:prstGeom prst="round2SameRect">
            <a:avLst>
              <a:gd name="adj1" fmla="val 4129"/>
              <a:gd name="adj2" fmla="val 0"/>
            </a:avLst>
          </a:prstGeom>
          <a:noFill/>
          <a:ln>
            <a:noFill/>
          </a:ln>
        </p:spPr>
      </p:pic>
      <p:sp>
        <p:nvSpPr>
          <p:cNvPr id="457" name="Google Shape;457;p31"/>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8" name="Google Shape;458;p31"/>
          <p:cNvGrpSpPr/>
          <p:nvPr/>
        </p:nvGrpSpPr>
        <p:grpSpPr>
          <a:xfrm>
            <a:off x="7564804" y="3443361"/>
            <a:ext cx="455496" cy="692277"/>
            <a:chOff x="7384375" y="3728000"/>
            <a:chExt cx="498900" cy="758244"/>
          </a:xfrm>
        </p:grpSpPr>
        <p:sp>
          <p:nvSpPr>
            <p:cNvPr id="459" name="Google Shape;459;p31"/>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31"/>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31"/>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1"/>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 name="Google Shape;463;p31"/>
          <p:cNvGrpSpPr/>
          <p:nvPr/>
        </p:nvGrpSpPr>
        <p:grpSpPr>
          <a:xfrm>
            <a:off x="7564836" y="3561758"/>
            <a:ext cx="478081" cy="462776"/>
            <a:chOff x="7384385" y="3857442"/>
            <a:chExt cx="523637" cy="506874"/>
          </a:xfrm>
        </p:grpSpPr>
        <p:sp>
          <p:nvSpPr>
            <p:cNvPr id="464" name="Google Shape;464;p31"/>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5" name="Google Shape;465;p31"/>
            <p:cNvGrpSpPr/>
            <p:nvPr/>
          </p:nvGrpSpPr>
          <p:grpSpPr>
            <a:xfrm>
              <a:off x="7384385" y="3857442"/>
              <a:ext cx="523637" cy="498900"/>
              <a:chOff x="7384385" y="3857442"/>
              <a:chExt cx="523637" cy="498900"/>
            </a:xfrm>
          </p:grpSpPr>
          <p:sp>
            <p:nvSpPr>
              <p:cNvPr id="466" name="Google Shape;466;p31"/>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31"/>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pic>
        <p:nvPicPr>
          <p:cNvPr id="468" name="Google Shape;468;p31"/>
          <p:cNvPicPr preferRelativeResize="0"/>
          <p:nvPr/>
        </p:nvPicPr>
        <p:blipFill rotWithShape="1">
          <a:blip r:embed="rId4"/>
          <a:srcRect l="-469" r="43156"/>
          <a:stretch>
            <a:fillRect/>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469" name="Google Shape;469;p31"/>
          <p:cNvGrpSpPr/>
          <p:nvPr/>
        </p:nvGrpSpPr>
        <p:grpSpPr>
          <a:xfrm>
            <a:off x="8110843" y="3443361"/>
            <a:ext cx="435785" cy="692277"/>
            <a:chOff x="7982421" y="3727763"/>
            <a:chExt cx="477311" cy="758244"/>
          </a:xfrm>
        </p:grpSpPr>
        <p:sp>
          <p:nvSpPr>
            <p:cNvPr id="470" name="Google Shape;470;p31"/>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31"/>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1"/>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31"/>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1"/>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1"/>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1"/>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31"/>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8" name="Google Shape;478;p31"/>
          <p:cNvPicPr preferRelativeResize="0"/>
          <p:nvPr/>
        </p:nvPicPr>
        <p:blipFill rotWithShape="1">
          <a:blip r:embed="rId5"/>
          <a:srcRect l="54529" r="1367"/>
          <a:stretch>
            <a:fillRect/>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
        <p:nvSpPr>
          <p:cNvPr id="479" name="Google Shape;479;p31"/>
          <p:cNvSpPr txBox="1"/>
          <p:nvPr/>
        </p:nvSpPr>
        <p:spPr>
          <a:xfrm>
            <a:off x="668900" y="3126725"/>
            <a:ext cx="654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lt1"/>
                </a:solidFill>
                <a:latin typeface="Lato" panose="020F0502020204030203"/>
                <a:ea typeface="Lato" panose="020F0502020204030203"/>
                <a:cs typeface="Lato" panose="020F0502020204030203"/>
                <a:sym typeface="Lato" panose="020F0502020204030203"/>
              </a:rPr>
              <a:t>Any Questions?</a:t>
            </a:r>
            <a:endParaRPr sz="2400">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7641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lang="en-GB"/>
          </a:p>
        </p:txBody>
      </p:sp>
      <p:sp>
        <p:nvSpPr>
          <p:cNvPr id="235" name="Google Shape;235;p18"/>
          <p:cNvSpPr txBox="1"/>
          <p:nvPr/>
        </p:nvSpPr>
        <p:spPr>
          <a:xfrm>
            <a:off x="760900" y="2097575"/>
            <a:ext cx="5821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1" action="ppaction://hlinksldjump"/>
              </a:rPr>
              <a:t>Overvi</a:t>
            </a:r>
            <a:r>
              <a:rPr lang="en-GB" u="sng">
                <a:solidFill>
                  <a:schemeClr val="hlink"/>
                </a:solidFill>
                <a:latin typeface="Montserrat"/>
                <a:ea typeface="Montserrat"/>
                <a:cs typeface="Montserrat"/>
                <a:sym typeface="Montserrat"/>
                <a:hlinkClick r:id="rId1" action="ppaction://hlinksldjump"/>
              </a:rPr>
              <a:t>ew: IoT-Based Pest Detection in Agriculture</a:t>
            </a:r>
            <a:endParaRPr>
              <a:solidFill>
                <a:srgbClr val="FFFFFF"/>
              </a:solidFill>
              <a:latin typeface="Montserrat"/>
              <a:ea typeface="Montserrat"/>
              <a:cs typeface="Montserrat"/>
              <a:sym typeface="Montserrat"/>
            </a:endParaRPr>
          </a:p>
        </p:txBody>
      </p:sp>
      <p:sp>
        <p:nvSpPr>
          <p:cNvPr id="236" name="Google Shape;236;p18"/>
          <p:cNvSpPr txBox="1"/>
          <p:nvPr/>
        </p:nvSpPr>
        <p:spPr>
          <a:xfrm>
            <a:off x="760901" y="27278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2" action="ppaction://hlinksldjump"/>
              </a:rPr>
              <a:t>Importance of the Project</a:t>
            </a:r>
            <a:endParaRPr>
              <a:solidFill>
                <a:srgbClr val="CACACA"/>
              </a:solidFill>
              <a:latin typeface="Montserrat"/>
              <a:ea typeface="Montserrat"/>
              <a:cs typeface="Montserrat"/>
              <a:sym typeface="Montserrat"/>
            </a:endParaRPr>
          </a:p>
        </p:txBody>
      </p:sp>
      <p:sp>
        <p:nvSpPr>
          <p:cNvPr id="237" name="Google Shape;237;p18"/>
          <p:cNvSpPr txBox="1"/>
          <p:nvPr/>
        </p:nvSpPr>
        <p:spPr>
          <a:xfrm>
            <a:off x="7609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3" action="ppaction://hlinksldjump"/>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7609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4" action="ppaction://hlinksldjump"/>
              </a:rPr>
              <a:t>Understanding the problems</a:t>
            </a: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p:txBody>
      </p:sp>
      <p:sp>
        <p:nvSpPr>
          <p:cNvPr id="239" name="Google Shape;239;p18"/>
          <p:cNvSpPr txBox="1"/>
          <p:nvPr/>
        </p:nvSpPr>
        <p:spPr>
          <a:xfrm>
            <a:off x="760901" y="33995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5" action="ppaction://hlinksldjump"/>
              </a:rPr>
              <a:t>Arduino</a:t>
            </a:r>
            <a:endParaRPr sz="1800">
              <a:solidFill>
                <a:srgbClr val="CACACA"/>
              </a:solidFill>
              <a:latin typeface="Average"/>
              <a:ea typeface="Average"/>
              <a:cs typeface="Average"/>
              <a:sym typeface="Average"/>
            </a:endParaRPr>
          </a:p>
        </p:txBody>
      </p:sp>
      <p:sp>
        <p:nvSpPr>
          <p:cNvPr id="240" name="Google Shape;240;p18"/>
          <p:cNvSpPr txBox="1"/>
          <p:nvPr/>
        </p:nvSpPr>
        <p:spPr>
          <a:xfrm>
            <a:off x="7608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u="sng">
                <a:solidFill>
                  <a:schemeClr val="hlink"/>
                </a:solidFill>
                <a:latin typeface="Montserrat"/>
                <a:ea typeface="Montserrat"/>
                <a:cs typeface="Montserrat"/>
                <a:sym typeface="Montserrat"/>
                <a:hlinkClick r:id="rId6" action="ppaction://hlinksldjump"/>
              </a:rPr>
              <a:t>Future Scope</a:t>
            </a:r>
            <a:endParaRPr sz="1800">
              <a:solidFill>
                <a:srgbClr val="CACACA"/>
              </a:solidFill>
              <a:latin typeface="Average"/>
              <a:ea typeface="Average"/>
              <a:cs typeface="Average"/>
              <a:sym typeface="Average"/>
            </a:endParaRPr>
          </a:p>
        </p:txBody>
      </p:sp>
      <p:sp>
        <p:nvSpPr>
          <p:cNvPr id="241" name="Google Shape;241;p18"/>
          <p:cNvSpPr txBox="1"/>
          <p:nvPr/>
        </p:nvSpPr>
        <p:spPr>
          <a:xfrm>
            <a:off x="760898" y="40298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u="sng">
                <a:solidFill>
                  <a:schemeClr val="hlink"/>
                </a:solidFill>
                <a:latin typeface="Montserrat"/>
                <a:ea typeface="Montserrat"/>
                <a:cs typeface="Montserrat"/>
                <a:sym typeface="Montserrat"/>
                <a:hlinkClick r:id="rId7" action="ppaction://hlinksldjump"/>
              </a:rPr>
              <a:t>Conclusion</a:t>
            </a:r>
            <a:endParaRPr u="sng">
              <a:solidFill>
                <a:schemeClr val="hlink"/>
              </a:solidFill>
              <a:latin typeface="Montserrat"/>
              <a:ea typeface="Montserrat"/>
              <a:cs typeface="Montserrat"/>
              <a:sym typeface="Montserrat"/>
            </a:endParaRPr>
          </a:p>
        </p:txBody>
      </p:sp>
      <p:sp>
        <p:nvSpPr>
          <p:cNvPr id="242" name="Google Shape;242;p18">
            <a:hlinkClick r:id="rId8" action="ppaction://hlinksldjump"/>
          </p:cNvPr>
          <p:cNvSpPr txBox="1"/>
          <p:nvPr/>
        </p:nvSpPr>
        <p:spPr>
          <a:xfrm>
            <a:off x="760898" y="43346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u="sng">
                <a:solidFill>
                  <a:schemeClr val="hlink"/>
                </a:solidFill>
                <a:latin typeface="Montserrat"/>
                <a:ea typeface="Montserrat"/>
                <a:cs typeface="Montserrat"/>
                <a:sym typeface="Montserrat"/>
                <a:hlinkClick r:id="rId8" action="ppaction://hlinksldjump"/>
              </a:rPr>
              <a:t>References and Citation</a:t>
            </a:r>
            <a:endParaRPr u="sng">
              <a:solidFill>
                <a:schemeClr val="hlink"/>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21300" y="317550"/>
            <a:ext cx="70389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IoT-Based Pest Detection in Agriculture</a:t>
            </a:r>
            <a:endParaRPr lang="en-GB"/>
          </a:p>
        </p:txBody>
      </p:sp>
      <p:sp>
        <p:nvSpPr>
          <p:cNvPr id="248" name="Google Shape;248;p19"/>
          <p:cNvSpPr txBox="1"/>
          <p:nvPr>
            <p:ph type="body" idx="1"/>
          </p:nvPr>
        </p:nvSpPr>
        <p:spPr>
          <a:xfrm>
            <a:off x="1221300" y="957950"/>
            <a:ext cx="7038900" cy="38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Insects and Rodents have always been a nuisance for farmers. They feed on their efforts and infest on crops to spread various diseases. Controlling and maintaining their population is therefore important for a farmer to ensure crop health.</a:t>
            </a:r>
            <a:endParaRPr lang="en-GB"/>
          </a:p>
          <a:p>
            <a:pPr marL="0" lvl="0" indent="0" algn="l" rtl="0">
              <a:spcBef>
                <a:spcPts val="1600"/>
              </a:spcBef>
              <a:spcAft>
                <a:spcPts val="0"/>
              </a:spcAft>
              <a:buNone/>
            </a:pPr>
            <a:r>
              <a:rPr lang="en-GB"/>
              <a:t>Pesticides and insecticides have played a major role in preventing infestations. However, they pose different environmental and social consequences. Extreme use of pesticides can result in severe water &amp; soil contamination and can also intoxicate plants with harmful chemicals. Additionally, insects and bugs become reluctant against them with continuous exposure that forces farmers to rely on heavier pesticides. Even though other methods like genetic seed manipulation are also being used to make crops more robust against the pest attack, they are quite expensive for practical application.</a:t>
            </a:r>
            <a:endParaRPr lang="en-GB"/>
          </a:p>
          <a:p>
            <a:pPr marL="0" lvl="0" indent="0" algn="l" rtl="0">
              <a:spcBef>
                <a:spcPts val="1600"/>
              </a:spcBef>
              <a:spcAft>
                <a:spcPts val="1600"/>
              </a:spcAft>
              <a:buNone/>
            </a:pPr>
            <a:r>
              <a:rPr lang="en-GB"/>
              <a:t>Execution of Internet of Things in the agriculture sector has brought in a major development related to on-</a:t>
            </a:r>
            <a:r>
              <a:rPr lang="en-GB"/>
              <a:t>field</a:t>
            </a:r>
            <a:r>
              <a:rPr lang="en-GB"/>
              <a:t> pest management. A farm owner can now use different sensors to monitor the growth of pests and take further countermeasures to manage them. Below is a list of different sensors that are being used to identify and track the growth of insects.</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626650" y="1403825"/>
            <a:ext cx="3747000" cy="1470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300"/>
              <a:t>A device that uses the piezoelectric effect, to measure changes in pressure, acceleration, strain or force by converting them to an electrical charge. These can most probably detect vibrations caused by insect movement or sound since it can detect subtle stimuli.</a:t>
            </a:r>
            <a:endParaRPr sz="1300"/>
          </a:p>
        </p:txBody>
      </p:sp>
      <p:sp>
        <p:nvSpPr>
          <p:cNvPr id="254" name="Google Shape;254;p20"/>
          <p:cNvSpPr txBox="1"/>
          <p:nvPr>
            <p:ph type="body" idx="1"/>
          </p:nvPr>
        </p:nvSpPr>
        <p:spPr>
          <a:xfrm>
            <a:off x="626650" y="3625150"/>
            <a:ext cx="3333300" cy="14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000" b="1"/>
              <a:t>The piezoelectric effect</a:t>
            </a:r>
            <a:r>
              <a:rPr lang="en-GB" sz="1000"/>
              <a:t> is the ability of certain materials to generate an electrical charge when mechanical stress is applied to them.</a:t>
            </a:r>
            <a:br>
              <a:rPr lang="en-GB" sz="1000"/>
            </a:br>
            <a:r>
              <a:rPr lang="en-GB" sz="1000" b="1"/>
              <a:t>Piezoelectricity </a:t>
            </a:r>
            <a:r>
              <a:rPr lang="en-GB" sz="1000"/>
              <a:t>is a phenomenon which means that there is a coupling between the electrical and the mechanical state of the material.</a:t>
            </a:r>
            <a:endParaRPr sz="1000"/>
          </a:p>
        </p:txBody>
      </p:sp>
      <p:grpSp>
        <p:nvGrpSpPr>
          <p:cNvPr id="255" name="Google Shape;255;p20"/>
          <p:cNvGrpSpPr/>
          <p:nvPr/>
        </p:nvGrpSpPr>
        <p:grpSpPr>
          <a:xfrm>
            <a:off x="4654155" y="1434494"/>
            <a:ext cx="4042004" cy="2955958"/>
            <a:chOff x="4654186" y="1785178"/>
            <a:chExt cx="4042004" cy="2072175"/>
          </a:xfrm>
        </p:grpSpPr>
        <p:sp>
          <p:nvSpPr>
            <p:cNvPr id="256" name="Google Shape;256;p20"/>
            <p:cNvSpPr/>
            <p:nvPr/>
          </p:nvSpPr>
          <p:spPr>
            <a:xfrm>
              <a:off x="4657290" y="1813753"/>
              <a:ext cx="4038900" cy="2043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0"/>
            <p:cNvSpPr/>
            <p:nvPr/>
          </p:nvSpPr>
          <p:spPr>
            <a:xfrm>
              <a:off x="4654186" y="1785178"/>
              <a:ext cx="4038900" cy="2043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0"/>
            <p:cNvSpPr/>
            <p:nvPr/>
          </p:nvSpPr>
          <p:spPr>
            <a:xfrm rot="5400000">
              <a:off x="4590717" y="2763677"/>
              <a:ext cx="667200" cy="108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59" name="Google Shape;259;p20"/>
          <p:cNvPicPr preferRelativeResize="0"/>
          <p:nvPr/>
        </p:nvPicPr>
        <p:blipFill rotWithShape="1">
          <a:blip r:embed="rId1"/>
          <a:srcRect l="20" r="-19"/>
          <a:stretch>
            <a:fillRect/>
          </a:stretch>
        </p:blipFill>
        <p:spPr>
          <a:xfrm>
            <a:off x="5690350" y="1434550"/>
            <a:ext cx="3005700" cy="2955900"/>
          </a:xfrm>
          <a:prstGeom prst="round2SameRect">
            <a:avLst>
              <a:gd name="adj1" fmla="val 4129"/>
              <a:gd name="adj2" fmla="val 0"/>
            </a:avLst>
          </a:prstGeom>
          <a:noFill/>
          <a:ln>
            <a:noFill/>
          </a:ln>
        </p:spPr>
      </p:pic>
      <p:sp>
        <p:nvSpPr>
          <p:cNvPr id="260" name="Google Shape;260;p20"/>
          <p:cNvSpPr/>
          <p:nvPr/>
        </p:nvSpPr>
        <p:spPr>
          <a:xfrm rot="5400000" flipH="1">
            <a:off x="5723625" y="1401425"/>
            <a:ext cx="2921700" cy="2988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0"/>
          <p:cNvSpPr txBox="1"/>
          <p:nvPr>
            <p:ph type="title" idx="2"/>
          </p:nvPr>
        </p:nvSpPr>
        <p:spPr>
          <a:xfrm>
            <a:off x="1221300" y="469950"/>
            <a:ext cx="70389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Piezoelectric Sensors (Vibration Sensor)</a:t>
            </a:r>
            <a:endParaRPr lang="en-GB"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626650" y="1403825"/>
            <a:ext cx="3862500" cy="1671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a:t>An instrument that measures the distance to an object using ultrasonic sound waves. An ultrasonic sensor uses a transducer to send and receive ultrasonic pulses that relay back information about an object’s proximity. Many insects, like bats and certain types of mosquitoes, communicate or emit sounds at ultrasonic frequencies (above the range of human hearing)</a:t>
            </a:r>
            <a:endParaRPr sz="1200"/>
          </a:p>
        </p:txBody>
      </p:sp>
      <p:sp>
        <p:nvSpPr>
          <p:cNvPr id="267" name="Google Shape;267;p21"/>
          <p:cNvSpPr txBox="1"/>
          <p:nvPr>
            <p:ph type="body" idx="1"/>
          </p:nvPr>
        </p:nvSpPr>
        <p:spPr>
          <a:xfrm>
            <a:off x="626650" y="3548950"/>
            <a:ext cx="3862500" cy="14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000" b="1"/>
              <a:t>Ultrasonic sensors</a:t>
            </a:r>
            <a:r>
              <a:rPr lang="en-GB" sz="1000"/>
              <a:t> work by sending out a sound wave at a frequency above the range of human hearing. The transducer of the sensor acts as a microphone to receive and send the ultrasonic sound. Ultrasonic sensors use a single transducer to send a pulse and to receive the echo. The sensor determines the distance to a target by measuring time lapses between the sending and receiving of the ultrasonic pulse.</a:t>
            </a:r>
            <a:endParaRPr sz="1000"/>
          </a:p>
        </p:txBody>
      </p:sp>
      <p:sp>
        <p:nvSpPr>
          <p:cNvPr id="268" name="Google Shape;268;p21"/>
          <p:cNvSpPr txBox="1"/>
          <p:nvPr>
            <p:ph type="title" idx="2"/>
          </p:nvPr>
        </p:nvSpPr>
        <p:spPr>
          <a:xfrm>
            <a:off x="1221300" y="469950"/>
            <a:ext cx="70389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Ultrasonic Sensors (Acoustic Detector)</a:t>
            </a:r>
            <a:endParaRPr lang="en-GB" sz="2400"/>
          </a:p>
        </p:txBody>
      </p:sp>
      <p:grpSp>
        <p:nvGrpSpPr>
          <p:cNvPr id="269" name="Google Shape;269;p21"/>
          <p:cNvGrpSpPr/>
          <p:nvPr/>
        </p:nvGrpSpPr>
        <p:grpSpPr>
          <a:xfrm>
            <a:off x="4623254" y="2190162"/>
            <a:ext cx="4273653" cy="1584475"/>
            <a:chOff x="4547087" y="1535165"/>
            <a:chExt cx="4273653" cy="2923926"/>
          </a:xfrm>
        </p:grpSpPr>
        <p:sp>
          <p:nvSpPr>
            <p:cNvPr id="270" name="Google Shape;270;p21"/>
            <p:cNvSpPr/>
            <p:nvPr/>
          </p:nvSpPr>
          <p:spPr>
            <a:xfrm>
              <a:off x="4548440" y="1563490"/>
              <a:ext cx="4272300" cy="2895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1"/>
            <p:cNvSpPr/>
            <p:nvPr/>
          </p:nvSpPr>
          <p:spPr>
            <a:xfrm>
              <a:off x="4547087" y="1535165"/>
              <a:ext cx="4272300" cy="2895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1"/>
            <p:cNvSpPr/>
            <p:nvPr/>
          </p:nvSpPr>
          <p:spPr>
            <a:xfrm rot="5400000">
              <a:off x="4414596" y="2956316"/>
              <a:ext cx="579900" cy="810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73" name="Google Shape;273;p21"/>
          <p:cNvPicPr preferRelativeResize="0"/>
          <p:nvPr/>
        </p:nvPicPr>
        <p:blipFill rotWithShape="1">
          <a:blip r:embed="rId1"/>
          <a:srcRect/>
          <a:stretch>
            <a:fillRect/>
          </a:stretch>
        </p:blipFill>
        <p:spPr>
          <a:xfrm>
            <a:off x="4934200" y="2190200"/>
            <a:ext cx="3862500" cy="1584600"/>
          </a:xfrm>
          <a:prstGeom prst="rect">
            <a:avLst/>
          </a:prstGeom>
          <a:noFill/>
          <a:ln>
            <a:noFill/>
          </a:ln>
        </p:spPr>
      </p:pic>
      <p:sp>
        <p:nvSpPr>
          <p:cNvPr id="274" name="Google Shape;274;p21"/>
          <p:cNvSpPr/>
          <p:nvPr/>
        </p:nvSpPr>
        <p:spPr>
          <a:xfrm rot="5400000" flipH="1">
            <a:off x="5974550" y="1134175"/>
            <a:ext cx="1593000" cy="3687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512350" y="1720055"/>
            <a:ext cx="3862500" cy="1671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a:t>Sound sensor is used to receive acoustic wave and display the vibration image of sound. It has a build-in capacitively electret microphone that is sensitive to sound. The electret fil min microphone vibrates with the acoustic wave resulting in the change of capacitance and the subsequent micro voltage</a:t>
            </a:r>
            <a:endParaRPr lang="en-GB" sz="1200"/>
          </a:p>
        </p:txBody>
      </p:sp>
      <p:sp>
        <p:nvSpPr>
          <p:cNvPr id="268" name="Google Shape;268;p21"/>
          <p:cNvSpPr txBox="1"/>
          <p:nvPr>
            <p:ph type="title" idx="2"/>
          </p:nvPr>
        </p:nvSpPr>
        <p:spPr>
          <a:xfrm>
            <a:off x="1221300" y="469950"/>
            <a:ext cx="70389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Sound Sensor Module (Acoustic Detector)</a:t>
            </a:r>
            <a:endParaRPr lang="en-GB" sz="2400"/>
          </a:p>
        </p:txBody>
      </p:sp>
      <p:grpSp>
        <p:nvGrpSpPr>
          <p:cNvPr id="269" name="Google Shape;269;p21"/>
          <p:cNvGrpSpPr/>
          <p:nvPr/>
        </p:nvGrpSpPr>
        <p:grpSpPr>
          <a:xfrm>
            <a:off x="5132070" y="1818640"/>
            <a:ext cx="3349625" cy="2212975"/>
            <a:chOff x="4547087" y="1535165"/>
            <a:chExt cx="4273653" cy="2923926"/>
          </a:xfrm>
        </p:grpSpPr>
        <p:sp>
          <p:nvSpPr>
            <p:cNvPr id="270" name="Google Shape;270;p21"/>
            <p:cNvSpPr/>
            <p:nvPr/>
          </p:nvSpPr>
          <p:spPr>
            <a:xfrm>
              <a:off x="4548440" y="1563490"/>
              <a:ext cx="4272300" cy="2895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1"/>
            <p:cNvSpPr/>
            <p:nvPr/>
          </p:nvSpPr>
          <p:spPr>
            <a:xfrm>
              <a:off x="4547087" y="1535165"/>
              <a:ext cx="4272300" cy="2895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1"/>
            <p:cNvSpPr/>
            <p:nvPr/>
          </p:nvSpPr>
          <p:spPr>
            <a:xfrm rot="5400000">
              <a:off x="4414596" y="2956316"/>
              <a:ext cx="579900" cy="810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73" name="Google Shape;273;p21" descr="C:\Users\KIIT\Downloads\51aoYZLoVDL._AC_UF1000,1000_QL80_.jpg51aoYZLoVDL._AC_UF1000,1000_QL80_"/>
          <p:cNvPicPr preferRelativeResize="0"/>
          <p:nvPr/>
        </p:nvPicPr>
        <p:blipFill rotWithShape="1">
          <a:blip r:embed="rId1"/>
          <a:srcRect t="-336" b="380"/>
          <a:stretch>
            <a:fillRect/>
          </a:stretch>
        </p:blipFill>
        <p:spPr>
          <a:xfrm>
            <a:off x="5433695" y="1818005"/>
            <a:ext cx="2950210" cy="2218055"/>
          </a:xfrm>
          <a:prstGeom prst="rect">
            <a:avLst/>
          </a:prstGeom>
          <a:noFill/>
          <a:ln>
            <a:noFill/>
          </a:ln>
        </p:spPr>
      </p:pic>
      <p:sp>
        <p:nvSpPr>
          <p:cNvPr id="274" name="Google Shape;274;p21"/>
          <p:cNvSpPr/>
          <p:nvPr/>
        </p:nvSpPr>
        <p:spPr>
          <a:xfrm rot="5400000" flipH="1">
            <a:off x="5856605" y="1419860"/>
            <a:ext cx="2169160" cy="3023235"/>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78" name="Shape 278"/>
        <p:cNvGrpSpPr/>
        <p:nvPr/>
      </p:nvGrpSpPr>
      <p:grpSpPr>
        <a:xfrm>
          <a:off x="0" y="0"/>
          <a:ext cx="0" cy="0"/>
          <a:chOff x="0" y="0"/>
          <a:chExt cx="0" cy="0"/>
        </a:xfrm>
      </p:grpSpPr>
      <p:sp>
        <p:nvSpPr>
          <p:cNvPr id="279" name="Google Shape;279;p22"/>
          <p:cNvSpPr txBox="1"/>
          <p:nvPr>
            <p:ph type="title"/>
          </p:nvPr>
        </p:nvSpPr>
        <p:spPr>
          <a:xfrm>
            <a:off x="916500" y="317550"/>
            <a:ext cx="7038900" cy="66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t>Other Sound/Frequency Sensors:</a:t>
            </a:r>
            <a:endParaRPr sz="3000"/>
          </a:p>
        </p:txBody>
      </p:sp>
      <p:sp>
        <p:nvSpPr>
          <p:cNvPr id="280" name="Google Shape;280;p22"/>
          <p:cNvSpPr txBox="1"/>
          <p:nvPr/>
        </p:nvSpPr>
        <p:spPr>
          <a:xfrm>
            <a:off x="1297500" y="1362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a:solidFill>
                  <a:srgbClr val="FFFFFF"/>
                </a:solidFill>
                <a:latin typeface="Montserrat"/>
                <a:ea typeface="Montserrat"/>
                <a:cs typeface="Montserrat"/>
                <a:sym typeface="Montserrat"/>
              </a:rPr>
              <a:t>01</a:t>
            </a:r>
            <a:endParaRPr sz="1500">
              <a:solidFill>
                <a:srgbClr val="FFFFFF"/>
              </a:solidFill>
            </a:endParaRPr>
          </a:p>
          <a:p>
            <a:pPr marL="0" lvl="0" indent="0" algn="l" rtl="0">
              <a:spcBef>
                <a:spcPts val="0"/>
              </a:spcBef>
              <a:spcAft>
                <a:spcPts val="0"/>
              </a:spcAft>
              <a:buNone/>
            </a:pPr>
            <a:endParaRPr>
              <a:solidFill>
                <a:srgbClr val="FFFFFF"/>
              </a:solidFill>
            </a:endParaRPr>
          </a:p>
        </p:txBody>
      </p:sp>
      <p:sp>
        <p:nvSpPr>
          <p:cNvPr id="281" name="Google Shape;281;p22"/>
          <p:cNvSpPr txBox="1"/>
          <p:nvPr>
            <p:ph type="body" idx="1"/>
          </p:nvPr>
        </p:nvSpPr>
        <p:spPr>
          <a:xfrm>
            <a:off x="2030400" y="1362675"/>
            <a:ext cx="65460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500">
                <a:solidFill>
                  <a:srgbClr val="FFFFFF"/>
                </a:solidFill>
              </a:rPr>
              <a:t>Shotgun Microphones (Acoustic Detector)</a:t>
            </a:r>
            <a:endParaRPr sz="2500">
              <a:solidFill>
                <a:srgbClr val="FFFFFF"/>
              </a:solidFill>
            </a:endParaRPr>
          </a:p>
        </p:txBody>
      </p:sp>
      <p:sp>
        <p:nvSpPr>
          <p:cNvPr id="282" name="Google Shape;282;p22"/>
          <p:cNvSpPr txBox="1"/>
          <p:nvPr/>
        </p:nvSpPr>
        <p:spPr>
          <a:xfrm>
            <a:off x="1297500" y="23197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a:solidFill>
                  <a:srgbClr val="FFFFFF"/>
                </a:solidFill>
                <a:latin typeface="Montserrat"/>
                <a:ea typeface="Montserrat"/>
                <a:cs typeface="Montserrat"/>
                <a:sym typeface="Montserrat"/>
              </a:rPr>
              <a:t>02</a:t>
            </a:r>
            <a:endParaRPr sz="1500">
              <a:solidFill>
                <a:srgbClr val="FFFFFF"/>
              </a:solidFill>
            </a:endParaRPr>
          </a:p>
          <a:p>
            <a:pPr marL="0" lvl="0" indent="0" algn="l" rtl="0">
              <a:spcBef>
                <a:spcPts val="0"/>
              </a:spcBef>
              <a:spcAft>
                <a:spcPts val="0"/>
              </a:spcAft>
              <a:buNone/>
            </a:pPr>
            <a:endParaRPr>
              <a:solidFill>
                <a:srgbClr val="FFFFFF"/>
              </a:solidFill>
            </a:endParaRPr>
          </a:p>
        </p:txBody>
      </p:sp>
      <p:sp>
        <p:nvSpPr>
          <p:cNvPr id="283" name="Google Shape;283;p22"/>
          <p:cNvSpPr txBox="1"/>
          <p:nvPr>
            <p:ph type="body" idx="1"/>
          </p:nvPr>
        </p:nvSpPr>
        <p:spPr>
          <a:xfrm>
            <a:off x="2030400" y="23197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500">
                <a:solidFill>
                  <a:srgbClr val="FFFFFF"/>
                </a:solidFill>
              </a:rPr>
              <a:t>Radar and LiDAR Systems (Electromagnetic Frequency Detector)</a:t>
            </a:r>
            <a:endParaRPr sz="2500">
              <a:solidFill>
                <a:srgbClr val="FFFFFF"/>
              </a:solidFill>
            </a:endParaRPr>
          </a:p>
        </p:txBody>
      </p:sp>
      <p:sp>
        <p:nvSpPr>
          <p:cNvPr id="284" name="Google Shape;284;p22"/>
          <p:cNvSpPr txBox="1"/>
          <p:nvPr/>
        </p:nvSpPr>
        <p:spPr>
          <a:xfrm>
            <a:off x="1266900" y="36647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a:solidFill>
                  <a:srgbClr val="FFFFFF"/>
                </a:solidFill>
                <a:latin typeface="Montserrat"/>
                <a:ea typeface="Montserrat"/>
                <a:cs typeface="Montserrat"/>
                <a:sym typeface="Montserrat"/>
              </a:rPr>
              <a:t>03</a:t>
            </a:r>
            <a:endParaRPr>
              <a:solidFill>
                <a:srgbClr val="FFFFFF"/>
              </a:solidFill>
            </a:endParaRPr>
          </a:p>
        </p:txBody>
      </p:sp>
      <p:sp>
        <p:nvSpPr>
          <p:cNvPr id="285" name="Google Shape;285;p22"/>
          <p:cNvSpPr txBox="1"/>
          <p:nvPr>
            <p:ph type="body" idx="1"/>
          </p:nvPr>
        </p:nvSpPr>
        <p:spPr>
          <a:xfrm>
            <a:off x="1999800" y="36648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500">
                <a:solidFill>
                  <a:srgbClr val="FFFFFF"/>
                </a:solidFill>
              </a:rPr>
              <a:t>Bioacoustic Sensors (Electronic Ears)</a:t>
            </a:r>
            <a:endParaRPr sz="25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89" name="Shape 289"/>
        <p:cNvGrpSpPr/>
        <p:nvPr/>
      </p:nvGrpSpPr>
      <p:grpSpPr>
        <a:xfrm>
          <a:off x="0" y="0"/>
          <a:ext cx="0" cy="0"/>
          <a:chOff x="0" y="0"/>
          <a:chExt cx="0" cy="0"/>
        </a:xfrm>
      </p:grpSpPr>
      <p:sp>
        <p:nvSpPr>
          <p:cNvPr id="290" name="Google Shape;290;p23"/>
          <p:cNvSpPr txBox="1"/>
          <p:nvPr>
            <p:ph type="body" idx="1"/>
          </p:nvPr>
        </p:nvSpPr>
        <p:spPr>
          <a:xfrm>
            <a:off x="1622375" y="995050"/>
            <a:ext cx="7190700" cy="507900"/>
          </a:xfrm>
          <a:prstGeom prst="rect">
            <a:avLst/>
          </a:prstGeom>
          <a:ln>
            <a:noFill/>
          </a:ln>
        </p:spPr>
        <p:txBody>
          <a:bodyPr spcFirstLastPara="1" wrap="square" lIns="91425" tIns="91425" rIns="91425" bIns="91425" anchor="t" anchorCtr="0">
            <a:noAutofit/>
          </a:bodyPr>
          <a:lstStyle/>
          <a:p>
            <a:pPr marL="457200" lvl="0" indent="-361950" algn="l" rtl="0">
              <a:spcBef>
                <a:spcPts val="0"/>
              </a:spcBef>
              <a:spcAft>
                <a:spcPts val="0"/>
              </a:spcAft>
              <a:buSzPts val="2100"/>
              <a:buChar char="●"/>
            </a:pPr>
            <a:r>
              <a:rPr lang="en-GB" sz="2100"/>
              <a:t>Develop a Robust IoT System</a:t>
            </a:r>
            <a:endParaRPr sz="1900"/>
          </a:p>
        </p:txBody>
      </p:sp>
      <p:sp>
        <p:nvSpPr>
          <p:cNvPr id="291" name="Google Shape;291;p23"/>
          <p:cNvSpPr txBox="1"/>
          <p:nvPr>
            <p:ph type="title"/>
          </p:nvPr>
        </p:nvSpPr>
        <p:spPr>
          <a:xfrm>
            <a:off x="992700" y="165150"/>
            <a:ext cx="7038900" cy="50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t>Project objective</a:t>
            </a:r>
            <a:endParaRPr sz="3000"/>
          </a:p>
        </p:txBody>
      </p:sp>
      <p:sp>
        <p:nvSpPr>
          <p:cNvPr id="292" name="Google Shape;292;p23"/>
          <p:cNvSpPr txBox="1"/>
          <p:nvPr/>
        </p:nvSpPr>
        <p:spPr>
          <a:xfrm>
            <a:off x="2146475" y="1575238"/>
            <a:ext cx="6447300" cy="507900"/>
          </a:xfrm>
          <a:prstGeom prst="rect">
            <a:avLst/>
          </a:prstGeom>
          <a:noFill/>
          <a:ln>
            <a:noFill/>
          </a:ln>
        </p:spPr>
        <p:txBody>
          <a:bodyPr spcFirstLastPara="1" wrap="square" lIns="91425" tIns="91425" rIns="91425" bIns="91425" anchor="t" anchorCtr="0">
            <a:spAutoFit/>
          </a:bodyPr>
          <a:lstStyle/>
          <a:p>
            <a:pPr marL="457200" marR="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Enhance Precision in Pest Monitoring</a:t>
            </a:r>
            <a:endParaRPr sz="2100">
              <a:solidFill>
                <a:schemeClr val="dk2"/>
              </a:solidFill>
              <a:latin typeface="Lato" panose="020F0502020204030203"/>
              <a:ea typeface="Lato" panose="020F0502020204030203"/>
              <a:cs typeface="Lato" panose="020F0502020204030203"/>
              <a:sym typeface="Lato" panose="020F0502020204030203"/>
            </a:endParaRPr>
          </a:p>
        </p:txBody>
      </p:sp>
      <p:sp>
        <p:nvSpPr>
          <p:cNvPr id="293" name="Google Shape;293;p23"/>
          <p:cNvSpPr txBox="1"/>
          <p:nvPr/>
        </p:nvSpPr>
        <p:spPr>
          <a:xfrm>
            <a:off x="2757125" y="2159350"/>
            <a:ext cx="6289500" cy="507900"/>
          </a:xfrm>
          <a:prstGeom prst="rect">
            <a:avLst/>
          </a:prstGeom>
          <a:noFill/>
          <a:ln>
            <a:noFill/>
          </a:ln>
        </p:spPr>
        <p:txBody>
          <a:bodyPr spcFirstLastPara="1" wrap="square" lIns="91425" tIns="91425" rIns="91425" bIns="91425" anchor="t" anchorCtr="0">
            <a:spAutoFit/>
          </a:bodyPr>
          <a:lstStyle/>
          <a:p>
            <a:pPr marL="457200" marR="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Provide Real-Time Alerts and Data to Farmers</a:t>
            </a:r>
            <a:endParaRPr sz="2100">
              <a:solidFill>
                <a:schemeClr val="dk2"/>
              </a:solidFill>
              <a:latin typeface="Lato" panose="020F0502020204030203"/>
              <a:ea typeface="Lato" panose="020F0502020204030203"/>
              <a:cs typeface="Lato" panose="020F0502020204030203"/>
              <a:sym typeface="Lato" panose="020F0502020204030203"/>
            </a:endParaRPr>
          </a:p>
        </p:txBody>
      </p:sp>
      <p:sp>
        <p:nvSpPr>
          <p:cNvPr id="294" name="Google Shape;294;p23"/>
          <p:cNvSpPr txBox="1"/>
          <p:nvPr/>
        </p:nvSpPr>
        <p:spPr>
          <a:xfrm>
            <a:off x="3417725" y="2743450"/>
            <a:ext cx="5948400" cy="879600"/>
          </a:xfrm>
          <a:prstGeom prst="rect">
            <a:avLst/>
          </a:prstGeom>
          <a:noFill/>
          <a:ln>
            <a:noFill/>
          </a:ln>
        </p:spPr>
        <p:txBody>
          <a:bodyPr spcFirstLastPara="1" wrap="square" lIns="91425" tIns="91425" rIns="91425" bIns="91425" anchor="t" anchorCtr="0">
            <a:spAutoFit/>
          </a:bodyPr>
          <a:lstStyle/>
          <a:p>
            <a:pPr marL="457200" marR="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Improve Agricultural Efficiency and Sustainability</a:t>
            </a:r>
            <a:endParaRPr sz="2100">
              <a:solidFill>
                <a:schemeClr val="dk2"/>
              </a:solidFill>
              <a:latin typeface="Lato" panose="020F0502020204030203"/>
              <a:ea typeface="Lato" panose="020F0502020204030203"/>
              <a:cs typeface="Lato" panose="020F0502020204030203"/>
              <a:sym typeface="Lato" panose="020F0502020204030203"/>
            </a:endParaRPr>
          </a:p>
        </p:txBody>
      </p:sp>
      <p:sp>
        <p:nvSpPr>
          <p:cNvPr id="295" name="Google Shape;295;p23"/>
          <p:cNvSpPr txBox="1"/>
          <p:nvPr/>
        </p:nvSpPr>
        <p:spPr>
          <a:xfrm>
            <a:off x="4536150" y="3699250"/>
            <a:ext cx="4886400" cy="879600"/>
          </a:xfrm>
          <a:prstGeom prst="rect">
            <a:avLst/>
          </a:prstGeom>
          <a:noFill/>
          <a:ln>
            <a:noFill/>
          </a:ln>
        </p:spPr>
        <p:txBody>
          <a:bodyPr spcFirstLastPara="1" wrap="square" lIns="91425" tIns="91425" rIns="91425" bIns="91425" anchor="t" anchorCtr="0">
            <a:spAutoFit/>
          </a:bodyPr>
          <a:lstStyle/>
          <a:p>
            <a:pPr marL="457200" marR="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Expand the Scope of IoT in Agriculture</a:t>
            </a:r>
            <a:endParaRPr sz="2100">
              <a:solidFill>
                <a:schemeClr val="dk2"/>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99" name="Shape 299"/>
        <p:cNvGrpSpPr/>
        <p:nvPr/>
      </p:nvGrpSpPr>
      <p:grpSpPr>
        <a:xfrm>
          <a:off x="0" y="0"/>
          <a:ext cx="0" cy="0"/>
          <a:chOff x="0" y="0"/>
          <a:chExt cx="0" cy="0"/>
        </a:xfrm>
      </p:grpSpPr>
      <p:sp>
        <p:nvSpPr>
          <p:cNvPr id="300" name="Google Shape;300;p24"/>
          <p:cNvSpPr txBox="1"/>
          <p:nvPr>
            <p:ph type="body" idx="1"/>
          </p:nvPr>
        </p:nvSpPr>
        <p:spPr>
          <a:xfrm>
            <a:off x="1661250" y="1074875"/>
            <a:ext cx="7233000" cy="519600"/>
          </a:xfrm>
          <a:prstGeom prst="rect">
            <a:avLst/>
          </a:prstGeom>
          <a:ln>
            <a:noFill/>
          </a:ln>
        </p:spPr>
        <p:txBody>
          <a:bodyPr spcFirstLastPara="1" wrap="square" lIns="91425" tIns="91425" rIns="91425" bIns="91425" anchor="t" anchorCtr="0">
            <a:noAutofit/>
          </a:bodyPr>
          <a:lstStyle/>
          <a:p>
            <a:pPr marL="457200" lvl="0" indent="-361950" algn="l" rtl="0">
              <a:spcBef>
                <a:spcPts val="0"/>
              </a:spcBef>
              <a:spcAft>
                <a:spcPts val="0"/>
              </a:spcAft>
              <a:buSzPts val="2100"/>
              <a:buChar char="●"/>
            </a:pPr>
            <a:r>
              <a:rPr lang="en-GB" sz="2100"/>
              <a:t>Reducing Crop Losses</a:t>
            </a:r>
            <a:endParaRPr sz="1900"/>
          </a:p>
        </p:txBody>
      </p:sp>
      <p:sp>
        <p:nvSpPr>
          <p:cNvPr id="301" name="Google Shape;301;p24"/>
          <p:cNvSpPr txBox="1"/>
          <p:nvPr>
            <p:ph type="title"/>
          </p:nvPr>
        </p:nvSpPr>
        <p:spPr>
          <a:xfrm>
            <a:off x="992700" y="165150"/>
            <a:ext cx="7038900" cy="5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Importance of the Project</a:t>
            </a:r>
            <a:endParaRPr lang="en-GB"/>
          </a:p>
        </p:txBody>
      </p:sp>
      <p:sp>
        <p:nvSpPr>
          <p:cNvPr id="302" name="Google Shape;302;p24"/>
          <p:cNvSpPr txBox="1"/>
          <p:nvPr/>
        </p:nvSpPr>
        <p:spPr>
          <a:xfrm>
            <a:off x="2560920" y="1957789"/>
            <a:ext cx="6485100" cy="507900"/>
          </a:xfrm>
          <a:prstGeom prst="rect">
            <a:avLst/>
          </a:prstGeom>
          <a:noFill/>
          <a:ln>
            <a:noFill/>
          </a:ln>
        </p:spPr>
        <p:txBody>
          <a:bodyPr spcFirstLastPara="1" wrap="square" lIns="91425" tIns="91425" rIns="91425" bIns="91425" anchor="t" anchorCtr="0">
            <a:spAutoFit/>
          </a:bodyPr>
          <a:lstStyle/>
          <a:p>
            <a:pPr marL="45720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Minimizing Pesticide Use</a:t>
            </a:r>
            <a:endParaRPr sz="2100">
              <a:solidFill>
                <a:schemeClr val="lt1"/>
              </a:solidFill>
              <a:latin typeface="Lato" panose="020F0502020204030203"/>
              <a:ea typeface="Lato" panose="020F0502020204030203"/>
              <a:cs typeface="Lato" panose="020F0502020204030203"/>
              <a:sym typeface="Lato" panose="020F0502020204030203"/>
            </a:endParaRPr>
          </a:p>
        </p:txBody>
      </p:sp>
      <p:sp>
        <p:nvSpPr>
          <p:cNvPr id="303" name="Google Shape;303;p24"/>
          <p:cNvSpPr txBox="1"/>
          <p:nvPr/>
        </p:nvSpPr>
        <p:spPr>
          <a:xfrm>
            <a:off x="3405161" y="2745861"/>
            <a:ext cx="5716500" cy="507900"/>
          </a:xfrm>
          <a:prstGeom prst="rect">
            <a:avLst/>
          </a:prstGeom>
          <a:noFill/>
          <a:ln>
            <a:noFill/>
          </a:ln>
        </p:spPr>
        <p:txBody>
          <a:bodyPr spcFirstLastPara="1" wrap="square" lIns="91425" tIns="91425" rIns="91425" bIns="91425" anchor="t" anchorCtr="0">
            <a:spAutoFit/>
          </a:bodyPr>
          <a:lstStyle/>
          <a:p>
            <a:pPr marL="45720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Supporting Sustainable Agriculture</a:t>
            </a:r>
            <a:endParaRPr sz="2100">
              <a:solidFill>
                <a:schemeClr val="lt1"/>
              </a:solidFill>
              <a:latin typeface="Lato" panose="020F0502020204030203"/>
              <a:ea typeface="Lato" panose="020F0502020204030203"/>
              <a:cs typeface="Lato" panose="020F0502020204030203"/>
              <a:sym typeface="Lato" panose="020F0502020204030203"/>
            </a:endParaRPr>
          </a:p>
        </p:txBody>
      </p:sp>
      <p:sp>
        <p:nvSpPr>
          <p:cNvPr id="304" name="Google Shape;304;p24"/>
          <p:cNvSpPr txBox="1"/>
          <p:nvPr/>
        </p:nvSpPr>
        <p:spPr>
          <a:xfrm>
            <a:off x="4396272" y="3540356"/>
            <a:ext cx="4575600" cy="879600"/>
          </a:xfrm>
          <a:prstGeom prst="rect">
            <a:avLst/>
          </a:prstGeom>
          <a:noFill/>
          <a:ln>
            <a:noFill/>
          </a:ln>
        </p:spPr>
        <p:txBody>
          <a:bodyPr spcFirstLastPara="1" wrap="square" lIns="91425" tIns="91425" rIns="91425" bIns="91425" anchor="t" anchorCtr="0">
            <a:spAutoFit/>
          </a:bodyPr>
          <a:lstStyle/>
          <a:p>
            <a:pPr marL="457200" lvl="0" indent="-361950" algn="l" rtl="0">
              <a:lnSpc>
                <a:spcPct val="115000"/>
              </a:lnSpc>
              <a:spcBef>
                <a:spcPts val="0"/>
              </a:spcBef>
              <a:spcAft>
                <a:spcPts val="0"/>
              </a:spcAft>
              <a:buClr>
                <a:schemeClr val="dk2"/>
              </a:buClr>
              <a:buSzPts val="2100"/>
              <a:buFont typeface="Lato" panose="020F0502020204030203"/>
              <a:buChar char="●"/>
            </a:pPr>
            <a:r>
              <a:rPr lang="en-GB" sz="2100">
                <a:solidFill>
                  <a:schemeClr val="dk2"/>
                </a:solidFill>
                <a:latin typeface="Lato" panose="020F0502020204030203"/>
                <a:ea typeface="Lato" panose="020F0502020204030203"/>
                <a:cs typeface="Lato" panose="020F0502020204030203"/>
                <a:sym typeface="Lato" panose="020F0502020204030203"/>
              </a:rPr>
              <a:t>Empowering Farmers with Technology</a:t>
            </a:r>
            <a:endParaRPr sz="2100">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6330</Words>
  <Application>WPS Presentation</Application>
  <PresentationFormat/>
  <Paragraphs>191</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SimSun</vt:lpstr>
      <vt:lpstr>Wingdings</vt:lpstr>
      <vt:lpstr>Arial</vt:lpstr>
      <vt:lpstr>Montserrat</vt:lpstr>
      <vt:lpstr>Lato</vt:lpstr>
      <vt:lpstr>Average</vt:lpstr>
      <vt:lpstr>Microsoft YaHei</vt:lpstr>
      <vt:lpstr>Arial Unicode MS</vt:lpstr>
      <vt:lpstr>Focus</vt:lpstr>
      <vt:lpstr>IoT-Powered Pest Detection</vt:lpstr>
      <vt:lpstr>Table of Contents</vt:lpstr>
      <vt:lpstr>IoT-Based Pest Detection in Agriculture</vt:lpstr>
      <vt:lpstr>Piezoelectric Sensors (Vibration Sensor)</vt:lpstr>
      <vt:lpstr>Ultrasonic Sensors (Acoustic Detector)</vt:lpstr>
      <vt:lpstr>Ultrasonic Sensors (Acoustic Detector)</vt:lpstr>
      <vt:lpstr>Other Sound/Frequency Sensors:</vt:lpstr>
      <vt:lpstr>Project objective</vt:lpstr>
      <vt:lpstr>Importance of the Project</vt:lpstr>
      <vt:lpstr>Arduino: The Farmer’s New Best Friend</vt:lpstr>
      <vt:lpstr>Buzz &amp; Beat: The Secret Sounds of Nature</vt:lpstr>
      <vt:lpstr>Understanding the problems</vt:lpstr>
      <vt:lpstr>Future Scope</vt:lpstr>
      <vt:lpstr>Conclusion</vt:lpstr>
      <vt:lpstr>References and Citation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IoT-Powered Pest Detection</dc:title>
  <dc:creator/>
  <cp:lastModifiedBy>BlackNinjaKR</cp:lastModifiedBy>
  <cp:revision>2</cp:revision>
  <dcterms:created xsi:type="dcterms:W3CDTF">2024-09-01T14:35:55Z</dcterms:created>
  <dcterms:modified xsi:type="dcterms:W3CDTF">2024-09-01T14:46:04Z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E67588B5E26541BFBD2D47B7F426028C_12</vt:lpwstr>
  </property>
  <property fmtid="{D5CDD505-2E9C-101B-9397-08002B2CF9AE}" pid="3" name="KSOProductBuildVer">
    <vt:lpwstr>1033-12.2.0.17562</vt:lpwstr>
  </property>
</Properties>
</file>